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2C368B-C7D9-4813-8E3A-066E9A56257F}">
  <a:tblStyle styleId="{D32C368B-C7D9-4813-8E3A-066E9A5625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B64BD2E-2E0D-48A4-9357-9D2F15607C5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fb5db27dd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cfb5db27dd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8df05975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e8df05975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c3430969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2c3430969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c3430969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2c3430969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c34309695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2c34309695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5d3b71f9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05d3b71f9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5c38aa66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05c38aa66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5c38aa66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05c38aa66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4156e705d_4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104156e705d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4156e705d_8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04156e705d_8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1"/>
          <p:cNvSpPr txBox="1"/>
          <p:nvPr>
            <p:ph idx="1" type="subTitle"/>
          </p:nvPr>
        </p:nvSpPr>
        <p:spPr>
          <a:xfrm>
            <a:off x="265500" y="2803075"/>
            <a:ext cx="4045200" cy="123502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1"/>
          <p:cNvSpPr txBox="1"/>
          <p:nvPr>
            <p:ph idx="2" type="body"/>
          </p:nvPr>
        </p:nvSpPr>
        <p:spPr>
          <a:xfrm>
            <a:off x="4939500" y="724075"/>
            <a:ext cx="3837000" cy="3695175"/>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11"/>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2"/>
          <p:cNvSpPr txBox="1"/>
          <p:nvPr>
            <p:ph idx="1" type="body"/>
          </p:nvPr>
        </p:nvSpPr>
        <p:spPr>
          <a:xfrm>
            <a:off x="311700" y="4230575"/>
            <a:ext cx="5998800" cy="605025"/>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12"/>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3"/>
          <p:cNvSpPr txBox="1"/>
          <p:nvPr>
            <p:ph hasCustomPrompt="1" type="title"/>
          </p:nvPr>
        </p:nvSpPr>
        <p:spPr>
          <a:xfrm>
            <a:off x="311700" y="1106125"/>
            <a:ext cx="8520600" cy="1963575"/>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3"/>
          <p:cNvSpPr txBox="1"/>
          <p:nvPr>
            <p:ph idx="1" type="body"/>
          </p:nvPr>
        </p:nvSpPr>
        <p:spPr>
          <a:xfrm>
            <a:off x="311700" y="3152225"/>
            <a:ext cx="8520600" cy="1300725"/>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3"/>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75"/>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7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7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5"/>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6" name="Shape 36"/>
        <p:cNvGrpSpPr/>
        <p:nvPr/>
      </p:nvGrpSpPr>
      <p:grpSpPr>
        <a:xfrm>
          <a:off x="0" y="0"/>
          <a:ext cx="0" cy="0"/>
          <a:chOff x="0" y="0"/>
          <a:chExt cx="0" cy="0"/>
        </a:xfrm>
      </p:grpSpPr>
      <p:sp>
        <p:nvSpPr>
          <p:cNvPr id="37" name="Google Shape;37;p10"/>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5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nvSpPr>
        <p:spPr>
          <a:xfrm>
            <a:off x="2284650" y="475069"/>
            <a:ext cx="6312300" cy="2108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Arial"/>
                <a:ea typeface="Arial"/>
                <a:cs typeface="Arial"/>
                <a:sym typeface="Arial"/>
              </a:rPr>
              <a:t>C# AND .NET PROGRAMMING                                                                                               CS8073</a:t>
            </a:r>
            <a:endParaRPr b="0" i="0" sz="1000" u="none" cap="none" strike="noStrike">
              <a:solidFill>
                <a:srgbClr val="595959"/>
              </a:solidFill>
              <a:latin typeface="Arial"/>
              <a:ea typeface="Arial"/>
              <a:cs typeface="Arial"/>
              <a:sym typeface="Arial"/>
            </a:endParaRPr>
          </a:p>
        </p:txBody>
      </p:sp>
      <p:sp>
        <p:nvSpPr>
          <p:cNvPr id="56" name="Google Shape;56;p14"/>
          <p:cNvSpPr txBox="1"/>
          <p:nvPr/>
        </p:nvSpPr>
        <p:spPr>
          <a:xfrm>
            <a:off x="7320050" y="242813"/>
            <a:ext cx="1433400" cy="2108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SUBJECT CODE</a:t>
            </a:r>
            <a:endParaRPr b="1" i="0" sz="1100" u="none" cap="none" strike="noStrike">
              <a:solidFill>
                <a:srgbClr val="FFFFFF"/>
              </a:solidFill>
              <a:latin typeface="Arial"/>
              <a:ea typeface="Arial"/>
              <a:cs typeface="Arial"/>
              <a:sym typeface="Arial"/>
            </a:endParaRPr>
          </a:p>
        </p:txBody>
      </p:sp>
      <p:sp>
        <p:nvSpPr>
          <p:cNvPr id="57" name="Google Shape;57;p14"/>
          <p:cNvSpPr txBox="1"/>
          <p:nvPr/>
        </p:nvSpPr>
        <p:spPr>
          <a:xfrm>
            <a:off x="464350" y="818003"/>
            <a:ext cx="8229600" cy="3668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p:txBody>
      </p:sp>
      <p:sp>
        <p:nvSpPr>
          <p:cNvPr id="58" name="Google Shape;58;p14"/>
          <p:cNvSpPr txBox="1"/>
          <p:nvPr/>
        </p:nvSpPr>
        <p:spPr>
          <a:xfrm>
            <a:off x="2284650" y="707800"/>
            <a:ext cx="4574700" cy="28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Arial"/>
                <a:ea typeface="Arial"/>
                <a:cs typeface="Arial"/>
                <a:sym typeface="Arial"/>
              </a:rPr>
              <a:t>TYPE THE SUBJECT NAME HERE</a:t>
            </a:r>
            <a:endParaRPr b="0" i="0" sz="1000" u="none" cap="none" strike="noStrike">
              <a:solidFill>
                <a:srgbClr val="595959"/>
              </a:solidFill>
              <a:latin typeface="Arial"/>
              <a:ea typeface="Arial"/>
              <a:cs typeface="Arial"/>
              <a:sym typeface="Arial"/>
            </a:endParaRPr>
          </a:p>
        </p:txBody>
      </p:sp>
      <p:sp>
        <p:nvSpPr>
          <p:cNvPr id="59" name="Google Shape;59;p14"/>
          <p:cNvSpPr txBox="1"/>
          <p:nvPr/>
        </p:nvSpPr>
        <p:spPr>
          <a:xfrm>
            <a:off x="7320050" y="398125"/>
            <a:ext cx="1433400" cy="28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rial"/>
                <a:ea typeface="Arial"/>
                <a:cs typeface="Arial"/>
                <a:sym typeface="Arial"/>
              </a:rPr>
              <a:t>SUBJECT CODE</a:t>
            </a:r>
            <a:endParaRPr b="1" i="0" sz="1100" u="none" cap="none" strike="noStrike">
              <a:solidFill>
                <a:srgbClr val="FFFFFF"/>
              </a:solidFill>
              <a:latin typeface="Arial"/>
              <a:ea typeface="Arial"/>
              <a:cs typeface="Arial"/>
              <a:sym typeface="Arial"/>
            </a:endParaRPr>
          </a:p>
        </p:txBody>
      </p:sp>
      <p:pic>
        <p:nvPicPr>
          <p:cNvPr id="60" name="Google Shape;60;p14"/>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61" name="Google Shape;61;p14"/>
          <p:cNvSpPr txBox="1"/>
          <p:nvPr/>
        </p:nvSpPr>
        <p:spPr>
          <a:xfrm>
            <a:off x="670100" y="3022850"/>
            <a:ext cx="588900" cy="4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Roboto"/>
                <a:ea typeface="Roboto"/>
                <a:cs typeface="Roboto"/>
                <a:sym typeface="Roboto"/>
              </a:rPr>
              <a:t>IV</a:t>
            </a:r>
            <a:endParaRPr b="1" i="0" sz="2400" u="none" cap="none" strike="noStrike">
              <a:solidFill>
                <a:srgbClr val="FF0000"/>
              </a:solidFill>
              <a:latin typeface="Roboto"/>
              <a:ea typeface="Roboto"/>
              <a:cs typeface="Roboto"/>
              <a:sym typeface="Roboto"/>
            </a:endParaRPr>
          </a:p>
        </p:txBody>
      </p:sp>
      <p:sp>
        <p:nvSpPr>
          <p:cNvPr id="62" name="Google Shape;62;p14"/>
          <p:cNvSpPr txBox="1"/>
          <p:nvPr/>
        </p:nvSpPr>
        <p:spPr>
          <a:xfrm>
            <a:off x="1352125" y="3027500"/>
            <a:ext cx="588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Roboto"/>
                <a:ea typeface="Roboto"/>
                <a:cs typeface="Roboto"/>
                <a:sym typeface="Roboto"/>
              </a:rPr>
              <a:t>VII</a:t>
            </a:r>
            <a:endParaRPr b="1" i="0" sz="2400" u="none" cap="none" strike="noStrike">
              <a:solidFill>
                <a:srgbClr val="FF0000"/>
              </a:solidFill>
              <a:latin typeface="Roboto"/>
              <a:ea typeface="Roboto"/>
              <a:cs typeface="Roboto"/>
              <a:sym typeface="Roboto"/>
            </a:endParaRPr>
          </a:p>
        </p:txBody>
      </p:sp>
      <p:sp>
        <p:nvSpPr>
          <p:cNvPr id="63" name="Google Shape;63;p14"/>
          <p:cNvSpPr txBox="1"/>
          <p:nvPr/>
        </p:nvSpPr>
        <p:spPr>
          <a:xfrm>
            <a:off x="512550" y="3525325"/>
            <a:ext cx="1772100" cy="36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Roboto"/>
                <a:ea typeface="Roboto"/>
                <a:cs typeface="Roboto"/>
                <a:sym typeface="Roboto"/>
              </a:rPr>
              <a:t>CS8811</a:t>
            </a:r>
            <a:endParaRPr b="1" i="0" sz="2000" u="none" cap="none" strike="noStrike">
              <a:solidFill>
                <a:srgbClr val="FFFFFF"/>
              </a:solidFill>
              <a:latin typeface="Roboto"/>
              <a:ea typeface="Roboto"/>
              <a:cs typeface="Roboto"/>
              <a:sym typeface="Roboto"/>
            </a:endParaRPr>
          </a:p>
        </p:txBody>
      </p:sp>
      <p:sp>
        <p:nvSpPr>
          <p:cNvPr id="64" name="Google Shape;64;p14"/>
          <p:cNvSpPr txBox="1"/>
          <p:nvPr/>
        </p:nvSpPr>
        <p:spPr>
          <a:xfrm>
            <a:off x="347850" y="3800250"/>
            <a:ext cx="4019400" cy="3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Roboto"/>
                <a:ea typeface="Roboto"/>
                <a:cs typeface="Roboto"/>
                <a:sym typeface="Roboto"/>
              </a:rPr>
              <a:t>PROJECT WORK</a:t>
            </a:r>
            <a:endParaRPr b="1" i="0" sz="1600" u="none" cap="none" strike="noStrike">
              <a:solidFill>
                <a:srgbClr val="FFFFFF"/>
              </a:solidFill>
              <a:latin typeface="Roboto"/>
              <a:ea typeface="Roboto"/>
              <a:cs typeface="Roboto"/>
              <a:sym typeface="Roboto"/>
            </a:endParaRPr>
          </a:p>
        </p:txBody>
      </p:sp>
      <p:sp>
        <p:nvSpPr>
          <p:cNvPr id="65" name="Google Shape;65;p14"/>
          <p:cNvSpPr txBox="1"/>
          <p:nvPr/>
        </p:nvSpPr>
        <p:spPr>
          <a:xfrm>
            <a:off x="4367250" y="453650"/>
            <a:ext cx="3978000" cy="19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800" u="none" cap="none" strike="noStrike">
                <a:solidFill>
                  <a:srgbClr val="FFFFFF"/>
                </a:solidFill>
                <a:latin typeface="Roboto"/>
                <a:ea typeface="Roboto"/>
                <a:cs typeface="Roboto"/>
                <a:sym typeface="Roboto"/>
              </a:rPr>
              <a:t>	             </a:t>
            </a:r>
            <a:r>
              <a:rPr b="1" lang="en-US" sz="1800">
                <a:solidFill>
                  <a:srgbClr val="FFFFFF"/>
                </a:solidFill>
                <a:latin typeface="Times New Roman"/>
                <a:ea typeface="Times New Roman"/>
                <a:cs typeface="Times New Roman"/>
                <a:sym typeface="Times New Roman"/>
              </a:rPr>
              <a:t>FINAL</a:t>
            </a:r>
            <a:r>
              <a:rPr b="1" i="0" lang="en-US" sz="1800" u="none" cap="none" strike="noStrike">
                <a:solidFill>
                  <a:srgbClr val="FFFFFF"/>
                </a:solidFill>
                <a:latin typeface="Times New Roman"/>
                <a:ea typeface="Times New Roman"/>
                <a:cs typeface="Times New Roman"/>
                <a:sym typeface="Times New Roman"/>
              </a:rPr>
              <a:t> REVIEW</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FFFFFF"/>
                </a:solidFill>
                <a:latin typeface="Times New Roman"/>
                <a:ea typeface="Times New Roman"/>
                <a:cs typeface="Times New Roman"/>
                <a:sym typeface="Times New Roman"/>
              </a:rPr>
              <a:t>PROJECT ID: </a:t>
            </a:r>
            <a:r>
              <a:rPr b="1" i="0" lang="en-US" sz="1800" u="none" cap="none" strike="noStrike">
                <a:solidFill>
                  <a:srgbClr val="FFFFFF"/>
                </a:solidFill>
                <a:latin typeface="Times New Roman"/>
                <a:ea typeface="Times New Roman"/>
                <a:cs typeface="Times New Roman"/>
                <a:sym typeface="Times New Roman"/>
              </a:rPr>
              <a:t>SEC2023CSPJ56</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FFFFFF"/>
                </a:solidFill>
                <a:latin typeface="Times New Roman"/>
                <a:ea typeface="Times New Roman"/>
                <a:cs typeface="Times New Roman"/>
                <a:sym typeface="Times New Roman"/>
              </a:rPr>
              <a:t>     </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FFFFFF"/>
                </a:solidFill>
                <a:latin typeface="Times New Roman"/>
                <a:ea typeface="Times New Roman"/>
                <a:cs typeface="Times New Roman"/>
                <a:sym typeface="Times New Roman"/>
              </a:rPr>
              <a:t>Name: SRINIDHI R - </a:t>
            </a:r>
            <a:r>
              <a:rPr b="1" lang="en-US" sz="1800">
                <a:solidFill>
                  <a:schemeClr val="lt1"/>
                </a:solidFill>
                <a:latin typeface="Times New Roman"/>
                <a:ea typeface="Times New Roman"/>
                <a:cs typeface="Times New Roman"/>
                <a:sym typeface="Times New Roman"/>
              </a:rPr>
              <a:t>412519104140</a:t>
            </a:r>
            <a:endParaRPr b="1" sz="1800">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FFFFFF"/>
                </a:solidFill>
                <a:latin typeface="Times New Roman"/>
                <a:ea typeface="Times New Roman"/>
                <a:cs typeface="Times New Roman"/>
                <a:sym typeface="Times New Roman"/>
              </a:rPr>
              <a:t>             SRIVIDHYA S - </a:t>
            </a:r>
            <a:r>
              <a:rPr b="1" lang="en-US" sz="1800">
                <a:solidFill>
                  <a:schemeClr val="lt1"/>
                </a:solidFill>
                <a:latin typeface="Times New Roman"/>
                <a:ea typeface="Times New Roman"/>
                <a:cs typeface="Times New Roman"/>
                <a:sym typeface="Times New Roman"/>
              </a:rPr>
              <a:t>412519104143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FFFFFF"/>
                </a:solidFill>
                <a:latin typeface="Times New Roman"/>
                <a:ea typeface="Times New Roman"/>
                <a:cs typeface="Times New Roman"/>
                <a:sym typeface="Times New Roman"/>
              </a:rPr>
              <a:t> </a:t>
            </a:r>
            <a:endParaRPr b="1" i="0" sz="1800" u="none" cap="none" strike="noStrike">
              <a:solidFill>
                <a:srgbClr val="FFFFFF"/>
              </a:solidFill>
              <a:latin typeface="Times New Roman"/>
              <a:ea typeface="Times New Roman"/>
              <a:cs typeface="Times New Roman"/>
              <a:sym typeface="Times New Roman"/>
            </a:endParaRPr>
          </a:p>
        </p:txBody>
      </p:sp>
      <p:sp>
        <p:nvSpPr>
          <p:cNvPr id="66" name="Google Shape;66;p14"/>
          <p:cNvSpPr txBox="1"/>
          <p:nvPr/>
        </p:nvSpPr>
        <p:spPr>
          <a:xfrm>
            <a:off x="3846725" y="2288425"/>
            <a:ext cx="5241600" cy="16674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lang="en-US" sz="1800">
                <a:solidFill>
                  <a:schemeClr val="lt1"/>
                </a:solidFill>
                <a:latin typeface="Times New Roman"/>
                <a:ea typeface="Times New Roman"/>
                <a:cs typeface="Times New Roman"/>
                <a:sym typeface="Times New Roman"/>
              </a:rPr>
              <a:t>Earthquake prediction using Machine Learning</a:t>
            </a:r>
            <a:endParaRPr b="1" sz="1800">
              <a:solidFill>
                <a:schemeClr val="lt1"/>
              </a:solidFill>
              <a:latin typeface="Times New Roman"/>
              <a:ea typeface="Times New Roman"/>
              <a:cs typeface="Times New Roman"/>
              <a:sym typeface="Times New Roman"/>
            </a:endParaRPr>
          </a:p>
          <a:p>
            <a:pPr indent="0" lvl="0" marL="0" marR="0" rtl="0" algn="l">
              <a:lnSpc>
                <a:spcPct val="125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GUIDE NAME: </a:t>
            </a:r>
            <a:r>
              <a:rPr b="1" lang="en-US" sz="1800">
                <a:solidFill>
                  <a:schemeClr val="lt1"/>
                </a:solidFill>
                <a:latin typeface="Times New Roman"/>
                <a:ea typeface="Times New Roman"/>
                <a:cs typeface="Times New Roman"/>
                <a:sym typeface="Times New Roman"/>
              </a:rPr>
              <a:t>Dr. J K Periasamy</a:t>
            </a:r>
            <a:endParaRPr b="1" sz="1800">
              <a:solidFill>
                <a:schemeClr val="lt1"/>
              </a:solidFill>
              <a:latin typeface="Times New Roman"/>
              <a:ea typeface="Times New Roman"/>
              <a:cs typeface="Times New Roman"/>
              <a:sym typeface="Times New Roman"/>
            </a:endParaRPr>
          </a:p>
          <a:p>
            <a:pPr indent="0" lvl="0" marL="0" rtl="0" algn="l">
              <a:lnSpc>
                <a:spcPct val="80000"/>
              </a:lnSpc>
              <a:spcBef>
                <a:spcPts val="400"/>
              </a:spcBef>
              <a:spcAft>
                <a:spcPts val="0"/>
              </a:spcAft>
              <a:buClr>
                <a:schemeClr val="dk1"/>
              </a:buClr>
              <a:buSzPts val="1100"/>
              <a:buFont typeface="Arial"/>
              <a:buNone/>
            </a:pPr>
            <a:r>
              <a:rPr b="1" lang="en-US" sz="1800">
                <a:solidFill>
                  <a:srgbClr val="FFFFFF"/>
                </a:solidFill>
                <a:latin typeface="Times New Roman"/>
                <a:ea typeface="Times New Roman"/>
                <a:cs typeface="Times New Roman"/>
                <a:sym typeface="Times New Roman"/>
              </a:rPr>
              <a:t>Associate </a:t>
            </a:r>
            <a:r>
              <a:rPr b="1" lang="en-US" sz="1800">
                <a:solidFill>
                  <a:schemeClr val="lt1"/>
                </a:solidFill>
                <a:latin typeface="Times New Roman"/>
                <a:ea typeface="Times New Roman"/>
                <a:cs typeface="Times New Roman"/>
                <a:sym typeface="Times New Roman"/>
              </a:rPr>
              <a:t>Professor / Department of CSE</a:t>
            </a:r>
            <a:endParaRPr b="1" sz="1800">
              <a:solidFill>
                <a:schemeClr val="lt1"/>
              </a:solidFill>
              <a:latin typeface="Times New Roman"/>
              <a:ea typeface="Times New Roman"/>
              <a:cs typeface="Times New Roman"/>
              <a:sym typeface="Times New Roman"/>
            </a:endParaRPr>
          </a:p>
          <a:p>
            <a:pPr indent="0" lvl="0" marL="146050" marR="0" rtl="0" algn="l">
              <a:lnSpc>
                <a:spcPct val="125000"/>
              </a:lnSpc>
              <a:spcBef>
                <a:spcPts val="0"/>
              </a:spcBef>
              <a:spcAft>
                <a:spcPts val="0"/>
              </a:spcAft>
              <a:buNone/>
            </a:pPr>
            <a:r>
              <a:t/>
            </a:r>
            <a:endParaRPr b="1" sz="1700">
              <a:solidFill>
                <a:schemeClr val="lt1"/>
              </a:solidFill>
            </a:endParaRPr>
          </a:p>
          <a:p>
            <a:pPr indent="0" lvl="0" marL="146050" marR="0" rtl="0" algn="l">
              <a:lnSpc>
                <a:spcPct val="125000"/>
              </a:lnSpc>
              <a:spcBef>
                <a:spcPts val="0"/>
              </a:spcBef>
              <a:spcAft>
                <a:spcPts val="0"/>
              </a:spcAft>
              <a:buNone/>
            </a:pPr>
            <a:r>
              <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44" name="Google Shape;144;p23"/>
          <p:cNvSpPr txBox="1"/>
          <p:nvPr/>
        </p:nvSpPr>
        <p:spPr>
          <a:xfrm>
            <a:off x="311700" y="784819"/>
            <a:ext cx="8520600" cy="395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rPr b="1" lang="en-US" sz="1800">
                <a:solidFill>
                  <a:srgbClr val="FF0000"/>
                </a:solidFill>
                <a:latin typeface="Calibri"/>
                <a:ea typeface="Calibri"/>
                <a:cs typeface="Calibri"/>
                <a:sym typeface="Calibri"/>
              </a:rPr>
              <a:t>DATA SET</a:t>
            </a:r>
            <a:endParaRPr b="1" sz="1800">
              <a:solidFill>
                <a:srgbClr val="FF0000"/>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1100"/>
              <a:buFont typeface="Arial"/>
              <a:buNone/>
            </a:pPr>
            <a:r>
              <a:rPr lang="en-US" sz="1650">
                <a:solidFill>
                  <a:schemeClr val="dk1"/>
                </a:solidFill>
                <a:highlight>
                  <a:srgbClr val="FFFFFF"/>
                </a:highlight>
              </a:rPr>
              <a:t>Data fields</a:t>
            </a:r>
            <a:endParaRPr sz="1650">
              <a:solidFill>
                <a:schemeClr val="dk1"/>
              </a:solidFill>
              <a:highlight>
                <a:srgbClr val="FFFFFF"/>
              </a:highlight>
            </a:endParaRPr>
          </a:p>
          <a:p>
            <a:pPr indent="-320675" lvl="0" marL="457200" marR="4013200" rtl="0" algn="l">
              <a:lnSpc>
                <a:spcPct val="180000"/>
              </a:lnSpc>
              <a:spcBef>
                <a:spcPts val="500"/>
              </a:spcBef>
              <a:spcAft>
                <a:spcPts val="0"/>
              </a:spcAft>
              <a:buClr>
                <a:schemeClr val="dk1"/>
              </a:buClr>
              <a:buSzPts val="1450"/>
              <a:buChar char="●"/>
            </a:pPr>
            <a:r>
              <a:rPr lang="en-US" sz="1100">
                <a:solidFill>
                  <a:schemeClr val="dk1"/>
                </a:solidFill>
              </a:rPr>
              <a:t>Each row contains following columns:</a:t>
            </a:r>
            <a:endParaRPr sz="11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a:solidFill>
                <a:schemeClr val="dk1"/>
              </a:solidFill>
              <a:highlight>
                <a:srgbClr val="F8F8F8"/>
              </a:highlight>
              <a:latin typeface="Times New Roman"/>
              <a:ea typeface="Times New Roman"/>
              <a:cs typeface="Times New Roman"/>
              <a:sym typeface="Times New Roman"/>
            </a:endParaRPr>
          </a:p>
        </p:txBody>
      </p:sp>
      <p:sp>
        <p:nvSpPr>
          <p:cNvPr id="145" name="Google Shape;145;p23"/>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46" name="Google Shape;146;p23"/>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47" name="Google Shape;147;p23"/>
          <p:cNvSpPr/>
          <p:nvPr/>
        </p:nvSpPr>
        <p:spPr>
          <a:xfrm>
            <a:off x="1849821" y="840828"/>
            <a:ext cx="60959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FF0000"/>
              </a:solidFill>
              <a:latin typeface="Calibri"/>
              <a:ea typeface="Calibri"/>
              <a:cs typeface="Calibri"/>
              <a:sym typeface="Calibri"/>
            </a:endParaRPr>
          </a:p>
        </p:txBody>
      </p:sp>
      <p:sp>
        <p:nvSpPr>
          <p:cNvPr id="148" name="Google Shape;148;p23"/>
          <p:cNvSpPr txBox="1"/>
          <p:nvPr/>
        </p:nvSpPr>
        <p:spPr>
          <a:xfrm>
            <a:off x="4471800" y="2226650"/>
            <a:ext cx="40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 name="Google Shape;149;p23"/>
          <p:cNvSpPr txBox="1"/>
          <p:nvPr/>
        </p:nvSpPr>
        <p:spPr>
          <a:xfrm>
            <a:off x="777750" y="2044000"/>
            <a:ext cx="7819200" cy="4631400"/>
          </a:xfrm>
          <a:prstGeom prst="rect">
            <a:avLst/>
          </a:prstGeom>
          <a:noFill/>
          <a:ln>
            <a:noFill/>
          </a:ln>
        </p:spPr>
        <p:txBody>
          <a:bodyPr anchorCtr="0" anchor="t" bIns="91425" lIns="91425" spcFirstLastPara="1" rIns="91425" wrap="square" tIns="91425">
            <a:spAutoFit/>
          </a:bodyPr>
          <a:lstStyle/>
          <a:p>
            <a:pPr indent="0" lvl="0" marL="533400" marR="4013200" rtl="0" algn="l">
              <a:lnSpc>
                <a:spcPct val="180000"/>
              </a:lnSpc>
              <a:spcBef>
                <a:spcPts val="500"/>
              </a:spcBef>
              <a:spcAft>
                <a:spcPts val="0"/>
              </a:spcAft>
              <a:buClr>
                <a:schemeClr val="dk1"/>
              </a:buClr>
              <a:buSzPts val="1100"/>
              <a:buFont typeface="Arial"/>
              <a:buNone/>
            </a:pPr>
            <a:r>
              <a:rPr lang="en-US" sz="1100">
                <a:solidFill>
                  <a:schemeClr val="dk1"/>
                </a:solidFill>
              </a:rPr>
              <a:t>1.time			</a:t>
            </a:r>
            <a:endParaRPr sz="1100">
              <a:solidFill>
                <a:schemeClr val="dk1"/>
              </a:solidFill>
            </a:endParaRPr>
          </a:p>
          <a:p>
            <a:pPr indent="0" lvl="0" marL="533400" marR="5956300" rtl="0" algn="l">
              <a:lnSpc>
                <a:spcPct val="180000"/>
              </a:lnSpc>
              <a:spcBef>
                <a:spcPts val="0"/>
              </a:spcBef>
              <a:spcAft>
                <a:spcPts val="0"/>
              </a:spcAft>
              <a:buNone/>
            </a:pPr>
            <a:r>
              <a:rPr lang="en-US" sz="1100">
                <a:solidFill>
                  <a:schemeClr val="dk1"/>
                </a:solidFill>
              </a:rPr>
              <a:t>2.latitude                                 </a:t>
            </a:r>
            <a:endParaRPr sz="1100">
              <a:solidFill>
                <a:schemeClr val="dk1"/>
              </a:solidFill>
            </a:endParaRPr>
          </a:p>
          <a:p>
            <a:pPr indent="0" lvl="0" marL="533400" marR="5956300" rtl="0" algn="l">
              <a:lnSpc>
                <a:spcPct val="180000"/>
              </a:lnSpc>
              <a:spcBef>
                <a:spcPts val="0"/>
              </a:spcBef>
              <a:spcAft>
                <a:spcPts val="0"/>
              </a:spcAft>
              <a:buNone/>
            </a:pPr>
            <a:r>
              <a:rPr lang="en-US" sz="1100">
                <a:solidFill>
                  <a:schemeClr val="dk1"/>
                </a:solidFill>
              </a:rPr>
              <a:t>3.longitude </a:t>
            </a:r>
            <a:endParaRPr sz="1100">
              <a:solidFill>
                <a:schemeClr val="dk1"/>
              </a:solidFill>
            </a:endParaRPr>
          </a:p>
          <a:p>
            <a:pPr indent="0" lvl="0" marL="533400" marR="5956300" rtl="0" algn="l">
              <a:lnSpc>
                <a:spcPct val="180000"/>
              </a:lnSpc>
              <a:spcBef>
                <a:spcPts val="0"/>
              </a:spcBef>
              <a:spcAft>
                <a:spcPts val="0"/>
              </a:spcAft>
              <a:buNone/>
            </a:pPr>
            <a:r>
              <a:rPr lang="en-US" sz="1100">
                <a:solidFill>
                  <a:schemeClr val="dk1"/>
                </a:solidFill>
              </a:rPr>
              <a:t>4.depth </a:t>
            </a:r>
            <a:endParaRPr sz="1100">
              <a:solidFill>
                <a:schemeClr val="dk1"/>
              </a:solidFill>
            </a:endParaRPr>
          </a:p>
          <a:p>
            <a:pPr indent="0" lvl="0" marL="533400" marR="5956300" rtl="0" algn="l">
              <a:lnSpc>
                <a:spcPct val="180000"/>
              </a:lnSpc>
              <a:spcBef>
                <a:spcPts val="0"/>
              </a:spcBef>
              <a:spcAft>
                <a:spcPts val="0"/>
              </a:spcAft>
              <a:buNone/>
            </a:pPr>
            <a:r>
              <a:rPr lang="en-US" sz="1100">
                <a:solidFill>
                  <a:schemeClr val="dk1"/>
                </a:solidFill>
              </a:rPr>
              <a:t>5.mag</a:t>
            </a:r>
            <a:endParaRPr sz="1100">
              <a:solidFill>
                <a:schemeClr val="dk1"/>
              </a:solidFill>
            </a:endParaRPr>
          </a:p>
          <a:p>
            <a:pPr indent="0" lvl="0" marL="533400" marR="5956300" rtl="0" algn="l">
              <a:lnSpc>
                <a:spcPct val="180000"/>
              </a:lnSpc>
              <a:spcBef>
                <a:spcPts val="0"/>
              </a:spcBef>
              <a:spcAft>
                <a:spcPts val="0"/>
              </a:spcAft>
              <a:buNone/>
            </a:pPr>
            <a:r>
              <a:rPr lang="en-US" sz="1100">
                <a:solidFill>
                  <a:schemeClr val="dk1"/>
                </a:solidFill>
              </a:rPr>
              <a:t>6.magType</a:t>
            </a:r>
            <a:endParaRPr sz="1100">
              <a:solidFill>
                <a:schemeClr val="dk1"/>
              </a:solidFill>
            </a:endParaRPr>
          </a:p>
          <a:p>
            <a:pPr indent="0" lvl="0" marL="533400" marR="6172200" rtl="0" algn="l">
              <a:lnSpc>
                <a:spcPct val="180000"/>
              </a:lnSpc>
              <a:spcBef>
                <a:spcPts val="300"/>
              </a:spcBef>
              <a:spcAft>
                <a:spcPts val="0"/>
              </a:spcAft>
              <a:buNone/>
            </a:pPr>
            <a:r>
              <a:rPr lang="en-US" sz="1100">
                <a:solidFill>
                  <a:schemeClr val="dk1"/>
                </a:solidFill>
              </a:rPr>
              <a:t>7.nst</a:t>
            </a:r>
            <a:endParaRPr sz="1100">
              <a:solidFill>
                <a:schemeClr val="dk1"/>
              </a:solidFill>
            </a:endParaRPr>
          </a:p>
          <a:p>
            <a:pPr indent="0" lvl="0" marL="533400" marR="6172200" rtl="0" algn="l">
              <a:lnSpc>
                <a:spcPct val="180000"/>
              </a:lnSpc>
              <a:spcBef>
                <a:spcPts val="300"/>
              </a:spcBef>
              <a:spcAft>
                <a:spcPts val="0"/>
              </a:spcAft>
              <a:buNone/>
            </a:pPr>
            <a:r>
              <a:rPr lang="en-US" sz="1100">
                <a:solidFill>
                  <a:schemeClr val="dk1"/>
                </a:solidFill>
              </a:rPr>
              <a:t>8.gap</a:t>
            </a:r>
            <a:endParaRPr sz="1100">
              <a:solidFill>
                <a:schemeClr val="dk1"/>
              </a:solidFill>
            </a:endParaRPr>
          </a:p>
          <a:p>
            <a:pPr indent="0" lvl="0" marL="533400" marR="6172200" rtl="0" algn="l">
              <a:lnSpc>
                <a:spcPct val="180000"/>
              </a:lnSpc>
              <a:spcBef>
                <a:spcPts val="300"/>
              </a:spcBef>
              <a:spcAft>
                <a:spcPts val="0"/>
              </a:spcAft>
              <a:buNone/>
            </a:pPr>
            <a:r>
              <a:t/>
            </a:r>
            <a:endParaRPr sz="1100">
              <a:solidFill>
                <a:schemeClr val="dk1"/>
              </a:solidFill>
            </a:endParaRPr>
          </a:p>
          <a:p>
            <a:pPr indent="0" lvl="0" marL="533400" marR="6172200" rtl="0" algn="l">
              <a:lnSpc>
                <a:spcPct val="180000"/>
              </a:lnSpc>
              <a:spcBef>
                <a:spcPts val="300"/>
              </a:spcBef>
              <a:spcAft>
                <a:spcPts val="0"/>
              </a:spcAft>
              <a:buNone/>
            </a:pPr>
            <a:r>
              <a:t/>
            </a:r>
            <a:endParaRPr sz="1100">
              <a:solidFill>
                <a:schemeClr val="dk1"/>
              </a:solidFill>
            </a:endParaRPr>
          </a:p>
          <a:p>
            <a:pPr indent="0" lvl="0" marL="533400" marR="6172200" rtl="0" algn="l">
              <a:lnSpc>
                <a:spcPct val="180000"/>
              </a:lnSpc>
              <a:spcBef>
                <a:spcPts val="300"/>
              </a:spcBef>
              <a:spcAft>
                <a:spcPts val="0"/>
              </a:spcAft>
              <a:buNone/>
            </a:pPr>
            <a:r>
              <a:t/>
            </a:r>
            <a:endParaRPr sz="1100">
              <a:solidFill>
                <a:schemeClr val="dk1"/>
              </a:solidFill>
            </a:endParaRPr>
          </a:p>
          <a:p>
            <a:pPr indent="0" lvl="0" marL="533400" marR="6172200" rtl="0" algn="l">
              <a:lnSpc>
                <a:spcPct val="180000"/>
              </a:lnSpc>
              <a:spcBef>
                <a:spcPts val="300"/>
              </a:spcBef>
              <a:spcAft>
                <a:spcPts val="0"/>
              </a:spcAft>
              <a:buNone/>
            </a:pPr>
            <a:r>
              <a:t/>
            </a:r>
            <a:endParaRPr sz="1100">
              <a:solidFill>
                <a:schemeClr val="dk1"/>
              </a:solidFill>
            </a:endParaRPr>
          </a:p>
          <a:p>
            <a:pPr indent="0" lvl="0" marL="533400" marR="6172200" rtl="0" algn="l">
              <a:lnSpc>
                <a:spcPct val="180000"/>
              </a:lnSpc>
              <a:spcBef>
                <a:spcPts val="30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graphicFrame>
        <p:nvGraphicFramePr>
          <p:cNvPr id="150" name="Google Shape;150;p23"/>
          <p:cNvGraphicFramePr/>
          <p:nvPr/>
        </p:nvGraphicFramePr>
        <p:xfrm>
          <a:off x="777750" y="1689600"/>
          <a:ext cx="3000000" cy="3000000"/>
        </p:xfrm>
        <a:graphic>
          <a:graphicData uri="http://schemas.openxmlformats.org/drawingml/2006/table">
            <a:tbl>
              <a:tblPr>
                <a:noFill/>
                <a:tableStyleId>{8B64BD2E-2E0D-48A4-9357-9D2F15607C59}</a:tableStyleId>
              </a:tblPr>
              <a:tblGrid>
                <a:gridCol w="2411050"/>
                <a:gridCol w="2189625"/>
                <a:gridCol w="2813075"/>
              </a:tblGrid>
              <a:tr h="2907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9.dmin</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10.rms</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11.net</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12.id</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13.place</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14.type</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15. </a:t>
                      </a:r>
                      <a:r>
                        <a:rPr lang="en-US" sz="1100">
                          <a:solidFill>
                            <a:schemeClr val="dk1"/>
                          </a:solidFill>
                          <a:latin typeface="Times New Roman"/>
                          <a:ea typeface="Times New Roman"/>
                          <a:cs typeface="Times New Roman"/>
                          <a:sym typeface="Times New Roman"/>
                        </a:rPr>
                        <a:t>horizontalError</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16.</a:t>
                      </a:r>
                      <a:r>
                        <a:rPr lang="en-US" sz="1100">
                          <a:solidFill>
                            <a:schemeClr val="dk1"/>
                          </a:solidFill>
                          <a:latin typeface="Times New Roman"/>
                          <a:ea typeface="Times New Roman"/>
                          <a:cs typeface="Times New Roman"/>
                          <a:sym typeface="Times New Roman"/>
                        </a:rPr>
                        <a:t>depthError</a:t>
                      </a:r>
                      <a:endParaRPr sz="8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17.magError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18.magNst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19.status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20.locationSource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21.magSource</a:t>
                      </a:r>
                      <a:endParaRPr>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56" name="Google Shape;156;p24"/>
          <p:cNvSpPr txBox="1"/>
          <p:nvPr/>
        </p:nvSpPr>
        <p:spPr>
          <a:xfrm>
            <a:off x="173350" y="596244"/>
            <a:ext cx="8520600" cy="395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rPr b="1" lang="en-US" sz="1800">
                <a:solidFill>
                  <a:schemeClr val="dk1"/>
                </a:solidFill>
              </a:rPr>
              <a:t>Data Set</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157" name="Google Shape;157;p24"/>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58" name="Google Shape;158;p24"/>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59" name="Google Shape;159;p24"/>
          <p:cNvSpPr/>
          <p:nvPr/>
        </p:nvSpPr>
        <p:spPr>
          <a:xfrm>
            <a:off x="2864641" y="861848"/>
            <a:ext cx="3414717"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WORK PROOF-PHOTO</a:t>
            </a:r>
            <a:endParaRPr b="1" i="0" sz="2400" u="none" cap="none" strike="noStrike">
              <a:solidFill>
                <a:srgbClr val="FF0000"/>
              </a:solidFill>
              <a:latin typeface="Calibri"/>
              <a:ea typeface="Calibri"/>
              <a:cs typeface="Calibri"/>
              <a:sym typeface="Calibri"/>
            </a:endParaRPr>
          </a:p>
        </p:txBody>
      </p:sp>
      <p:pic>
        <p:nvPicPr>
          <p:cNvPr id="160" name="Google Shape;160;p24"/>
          <p:cNvPicPr preferRelativeResize="0"/>
          <p:nvPr/>
        </p:nvPicPr>
        <p:blipFill>
          <a:blip r:embed="rId4">
            <a:alphaModFix/>
          </a:blip>
          <a:stretch>
            <a:fillRect/>
          </a:stretch>
        </p:blipFill>
        <p:spPr>
          <a:xfrm>
            <a:off x="1649925" y="1432399"/>
            <a:ext cx="5531201" cy="316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5"/>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66" name="Google Shape;166;p25"/>
          <p:cNvSpPr txBox="1"/>
          <p:nvPr/>
        </p:nvSpPr>
        <p:spPr>
          <a:xfrm>
            <a:off x="232850" y="596251"/>
            <a:ext cx="8520600" cy="4547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rPr>
              <a:t>Starting Flask Server</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167" name="Google Shape;167;p25"/>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68" name="Google Shape;168;p25"/>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69" name="Google Shape;169;p25"/>
          <p:cNvSpPr/>
          <p:nvPr/>
        </p:nvSpPr>
        <p:spPr>
          <a:xfrm>
            <a:off x="2864650" y="685975"/>
            <a:ext cx="3414600" cy="29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2400">
              <a:solidFill>
                <a:srgbClr val="FF0000"/>
              </a:solidFill>
              <a:latin typeface="Calibri"/>
              <a:ea typeface="Calibri"/>
              <a:cs typeface="Calibri"/>
              <a:sym typeface="Calibri"/>
            </a:endParaRPr>
          </a:p>
        </p:txBody>
      </p:sp>
      <p:pic>
        <p:nvPicPr>
          <p:cNvPr id="170" name="Google Shape;170;p25"/>
          <p:cNvPicPr preferRelativeResize="0"/>
          <p:nvPr/>
        </p:nvPicPr>
        <p:blipFill>
          <a:blip r:embed="rId4">
            <a:alphaModFix/>
          </a:blip>
          <a:stretch>
            <a:fillRect/>
          </a:stretch>
        </p:blipFill>
        <p:spPr>
          <a:xfrm>
            <a:off x="1860500" y="1070975"/>
            <a:ext cx="6438524" cy="341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76" name="Google Shape;176;p26"/>
          <p:cNvSpPr txBox="1"/>
          <p:nvPr/>
        </p:nvSpPr>
        <p:spPr>
          <a:xfrm>
            <a:off x="311700" y="536675"/>
            <a:ext cx="8520600" cy="4199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rPr>
              <a:t>Home Page</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177" name="Google Shape;177;p26"/>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178" name="Google Shape;178;p26"/>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pic>
        <p:nvPicPr>
          <p:cNvPr id="179" name="Google Shape;179;p26"/>
          <p:cNvPicPr preferRelativeResize="0"/>
          <p:nvPr/>
        </p:nvPicPr>
        <p:blipFill>
          <a:blip r:embed="rId4">
            <a:alphaModFix/>
          </a:blip>
          <a:stretch>
            <a:fillRect/>
          </a:stretch>
        </p:blipFill>
        <p:spPr>
          <a:xfrm>
            <a:off x="1329050" y="1210100"/>
            <a:ext cx="7173025" cy="3307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7"/>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85" name="Google Shape;185;p27"/>
          <p:cNvSpPr txBox="1"/>
          <p:nvPr/>
        </p:nvSpPr>
        <p:spPr>
          <a:xfrm>
            <a:off x="311700" y="536675"/>
            <a:ext cx="8520600" cy="4199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rPr>
              <a:t>Final Output</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186" name="Google Shape;186;p27"/>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187" name="Google Shape;187;p27"/>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pic>
        <p:nvPicPr>
          <p:cNvPr id="188" name="Google Shape;188;p27"/>
          <p:cNvPicPr preferRelativeResize="0"/>
          <p:nvPr/>
        </p:nvPicPr>
        <p:blipFill>
          <a:blip r:embed="rId4">
            <a:alphaModFix/>
          </a:blip>
          <a:stretch>
            <a:fillRect/>
          </a:stretch>
        </p:blipFill>
        <p:spPr>
          <a:xfrm>
            <a:off x="1016125" y="988263"/>
            <a:ext cx="7816175" cy="365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94" name="Google Shape;194;p28"/>
          <p:cNvSpPr txBox="1"/>
          <p:nvPr/>
        </p:nvSpPr>
        <p:spPr>
          <a:xfrm>
            <a:off x="311700" y="536675"/>
            <a:ext cx="8520600" cy="4199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rPr>
              <a:t>Statistics Feature</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195" name="Google Shape;195;p28"/>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196" name="Google Shape;196;p28"/>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pic>
        <p:nvPicPr>
          <p:cNvPr id="197" name="Google Shape;197;p28"/>
          <p:cNvPicPr preferRelativeResize="0"/>
          <p:nvPr/>
        </p:nvPicPr>
        <p:blipFill>
          <a:blip r:embed="rId4">
            <a:alphaModFix/>
          </a:blip>
          <a:stretch>
            <a:fillRect/>
          </a:stretch>
        </p:blipFill>
        <p:spPr>
          <a:xfrm>
            <a:off x="736050" y="977825"/>
            <a:ext cx="7860899" cy="3628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9"/>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203" name="Google Shape;203;p29"/>
          <p:cNvSpPr txBox="1"/>
          <p:nvPr/>
        </p:nvSpPr>
        <p:spPr>
          <a:xfrm>
            <a:off x="311700" y="536675"/>
            <a:ext cx="8520600" cy="4606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rPr>
              <a:t>Automatic Sms Notification</a:t>
            </a:r>
            <a:endParaRPr b="1" sz="1800">
              <a:solidFill>
                <a:schemeClr val="dk1"/>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p:txBody>
      </p:sp>
      <p:sp>
        <p:nvSpPr>
          <p:cNvPr id="204" name="Google Shape;204;p29"/>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205" name="Google Shape;205;p29"/>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pic>
        <p:nvPicPr>
          <p:cNvPr id="206" name="Google Shape;206;p29"/>
          <p:cNvPicPr preferRelativeResize="0"/>
          <p:nvPr/>
        </p:nvPicPr>
        <p:blipFill>
          <a:blip r:embed="rId4">
            <a:alphaModFix/>
          </a:blip>
          <a:stretch>
            <a:fillRect/>
          </a:stretch>
        </p:blipFill>
        <p:spPr>
          <a:xfrm>
            <a:off x="3224450" y="865900"/>
            <a:ext cx="2709400" cy="404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0"/>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212" name="Google Shape;212;p30"/>
          <p:cNvSpPr txBox="1"/>
          <p:nvPr/>
        </p:nvSpPr>
        <p:spPr>
          <a:xfrm>
            <a:off x="232850" y="804175"/>
            <a:ext cx="8740200" cy="41115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t/>
            </a:r>
            <a:endParaRPr b="1" sz="135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350">
              <a:solidFill>
                <a:srgbClr val="695D46"/>
              </a:solidFill>
            </a:endParaRPr>
          </a:p>
          <a:p>
            <a:pPr indent="-314325" lvl="0" marL="457200" marR="0" rtl="0" algn="just">
              <a:lnSpc>
                <a:spcPct val="150000"/>
              </a:lnSpc>
              <a:spcBef>
                <a:spcPts val="0"/>
              </a:spcBef>
              <a:spcAft>
                <a:spcPts val="0"/>
              </a:spcAft>
              <a:buClr>
                <a:schemeClr val="dk1"/>
              </a:buClr>
              <a:buSzPts val="1350"/>
              <a:buAutoNum type="arabicPeriod"/>
            </a:pPr>
            <a:r>
              <a:rPr b="1" lang="en-US" sz="1350">
                <a:solidFill>
                  <a:schemeClr val="dk1"/>
                </a:solidFill>
                <a:highlight>
                  <a:srgbClr val="FFFFFF"/>
                </a:highlight>
                <a:latin typeface="Times New Roman"/>
                <a:ea typeface="Times New Roman"/>
                <a:cs typeface="Times New Roman"/>
                <a:sym typeface="Times New Roman"/>
              </a:rPr>
              <a:t>Data Cleaning and Pre-Processing</a:t>
            </a:r>
            <a:r>
              <a:rPr lang="en-US" sz="1350">
                <a:solidFill>
                  <a:schemeClr val="dk1"/>
                </a:solidFill>
                <a:highlight>
                  <a:srgbClr val="FFFFFF"/>
                </a:highlight>
                <a:latin typeface="Times New Roman"/>
                <a:ea typeface="Times New Roman"/>
                <a:cs typeface="Times New Roman"/>
                <a:sym typeface="Times New Roman"/>
              </a:rPr>
              <a:t>- The training data is a single, continuous segment of experimental data. The test data consists of a folder containing many small segments. For each seg id in the test folder, a single time to failure corresponding to the time between the last row of the segment and the next laboratory earthquake is to be predicted.</a:t>
            </a:r>
            <a:endParaRPr sz="1350">
              <a:solidFill>
                <a:schemeClr val="dk1"/>
              </a:solidFill>
              <a:highlight>
                <a:srgbClr val="FFFFFF"/>
              </a:highlight>
              <a:latin typeface="Times New Roman"/>
              <a:ea typeface="Times New Roman"/>
              <a:cs typeface="Times New Roman"/>
              <a:sym typeface="Times New Roman"/>
            </a:endParaRPr>
          </a:p>
          <a:p>
            <a:pPr indent="-314325" lvl="0" marL="457200" marR="0" rtl="0" algn="just">
              <a:lnSpc>
                <a:spcPct val="150000"/>
              </a:lnSpc>
              <a:spcBef>
                <a:spcPts val="0"/>
              </a:spcBef>
              <a:spcAft>
                <a:spcPts val="0"/>
              </a:spcAft>
              <a:buClr>
                <a:schemeClr val="dk1"/>
              </a:buClr>
              <a:buSzPts val="1350"/>
              <a:buFont typeface="Times New Roman"/>
              <a:buAutoNum type="arabicPeriod"/>
            </a:pPr>
            <a:r>
              <a:rPr b="1" lang="en-US" sz="1350">
                <a:solidFill>
                  <a:schemeClr val="dk1"/>
                </a:solidFill>
                <a:highlight>
                  <a:srgbClr val="FFFFFF"/>
                </a:highlight>
                <a:latin typeface="Times New Roman"/>
                <a:ea typeface="Times New Roman"/>
                <a:cs typeface="Times New Roman"/>
                <a:sym typeface="Times New Roman"/>
              </a:rPr>
              <a:t>Feature Engineering and Model Implementation</a:t>
            </a:r>
            <a:r>
              <a:rPr lang="en-US" sz="1350">
                <a:solidFill>
                  <a:schemeClr val="dk1"/>
                </a:solidFill>
                <a:highlight>
                  <a:srgbClr val="FFFFFF"/>
                </a:highlight>
                <a:latin typeface="Times New Roman"/>
                <a:ea typeface="Times New Roman"/>
                <a:cs typeface="Times New Roman"/>
                <a:sym typeface="Times New Roman"/>
              </a:rPr>
              <a:t>-  The initial training set contains 4194 rows (one row for each segment) and 1496 columns (features). Genetic algorithm with Catboost Regressor is applied for fitness evaluation to implement a feature selection. Based on the GA's results, the model is trained using CatboostRegressor with default parameters.</a:t>
            </a:r>
            <a:endParaRPr sz="1350">
              <a:solidFill>
                <a:schemeClr val="dk1"/>
              </a:solidFill>
              <a:highlight>
                <a:srgbClr val="FFFFFF"/>
              </a:highlight>
              <a:latin typeface="Times New Roman"/>
              <a:ea typeface="Times New Roman"/>
              <a:cs typeface="Times New Roman"/>
              <a:sym typeface="Times New Roman"/>
            </a:endParaRPr>
          </a:p>
          <a:p>
            <a:pPr indent="-314325" lvl="0" marL="457200" marR="0" rtl="0" algn="just">
              <a:lnSpc>
                <a:spcPct val="150000"/>
              </a:lnSpc>
              <a:spcBef>
                <a:spcPts val="0"/>
              </a:spcBef>
              <a:spcAft>
                <a:spcPts val="0"/>
              </a:spcAft>
              <a:buClr>
                <a:schemeClr val="dk1"/>
              </a:buClr>
              <a:buSzPts val="1350"/>
              <a:buFont typeface="Times New Roman"/>
              <a:buAutoNum type="arabicPeriod"/>
            </a:pPr>
            <a:r>
              <a:rPr b="1" lang="en-US" sz="1350">
                <a:solidFill>
                  <a:schemeClr val="dk1"/>
                </a:solidFill>
                <a:highlight>
                  <a:srgbClr val="FFFFFF"/>
                </a:highlight>
                <a:latin typeface="Times New Roman"/>
                <a:ea typeface="Times New Roman"/>
                <a:cs typeface="Times New Roman"/>
                <a:sym typeface="Times New Roman"/>
              </a:rPr>
              <a:t>Training a Model</a:t>
            </a:r>
            <a:r>
              <a:rPr lang="en-US" sz="1350">
                <a:solidFill>
                  <a:schemeClr val="dk1"/>
                </a:solidFill>
                <a:highlight>
                  <a:srgbClr val="FFFFFF"/>
                </a:highlight>
                <a:latin typeface="Times New Roman"/>
                <a:ea typeface="Times New Roman"/>
                <a:cs typeface="Times New Roman"/>
                <a:sym typeface="Times New Roman"/>
              </a:rPr>
              <a:t>- The training dataset is used to train a Support vector machine and Radial basis function model.</a:t>
            </a:r>
            <a:endParaRPr sz="1350">
              <a:solidFill>
                <a:schemeClr val="dk1"/>
              </a:solidFill>
              <a:highlight>
                <a:srgbClr val="FFFFFF"/>
              </a:highlight>
              <a:latin typeface="Times New Roman"/>
              <a:ea typeface="Times New Roman"/>
              <a:cs typeface="Times New Roman"/>
              <a:sym typeface="Times New Roman"/>
            </a:endParaRPr>
          </a:p>
          <a:p>
            <a:pPr indent="-314325" lvl="0" marL="457200" marR="0" rtl="0" algn="just">
              <a:lnSpc>
                <a:spcPct val="150000"/>
              </a:lnSpc>
              <a:spcBef>
                <a:spcPts val="0"/>
              </a:spcBef>
              <a:spcAft>
                <a:spcPts val="0"/>
              </a:spcAft>
              <a:buClr>
                <a:schemeClr val="dk1"/>
              </a:buClr>
              <a:buSzPts val="1350"/>
              <a:buFont typeface="Times New Roman"/>
              <a:buAutoNum type="arabicPeriod"/>
            </a:pPr>
            <a:r>
              <a:rPr b="1" lang="en-US" sz="1350">
                <a:solidFill>
                  <a:schemeClr val="dk1"/>
                </a:solidFill>
                <a:highlight>
                  <a:srgbClr val="FFFFFF"/>
                </a:highlight>
                <a:latin typeface="Times New Roman"/>
                <a:ea typeface="Times New Roman"/>
                <a:cs typeface="Times New Roman"/>
                <a:sym typeface="Times New Roman"/>
              </a:rPr>
              <a:t>Evaluating  the Model</a:t>
            </a:r>
            <a:r>
              <a:rPr lang="en-US" sz="1350">
                <a:solidFill>
                  <a:schemeClr val="dk1"/>
                </a:solidFill>
                <a:highlight>
                  <a:srgbClr val="FFFFFF"/>
                </a:highlight>
                <a:latin typeface="Times New Roman"/>
                <a:ea typeface="Times New Roman"/>
                <a:cs typeface="Times New Roman"/>
                <a:sym typeface="Times New Roman"/>
              </a:rPr>
              <a:t>-The model is evaluated based on the metrics like accuracy, precision, recall while testing the model with test da</a:t>
            </a:r>
            <a:r>
              <a:rPr lang="en-US" sz="1350">
                <a:solidFill>
                  <a:schemeClr val="dk1"/>
                </a:solidFill>
                <a:latin typeface="Times New Roman"/>
                <a:ea typeface="Times New Roman"/>
                <a:cs typeface="Times New Roman"/>
                <a:sym typeface="Times New Roman"/>
              </a:rPr>
              <a:t>ta.</a:t>
            </a:r>
            <a:endParaRPr sz="135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1" sz="1350">
              <a:solidFill>
                <a:schemeClr val="dk1"/>
              </a:solidFill>
              <a:latin typeface="Times New Roman"/>
              <a:ea typeface="Times New Roman"/>
              <a:cs typeface="Times New Roman"/>
              <a:sym typeface="Times New Roman"/>
            </a:endParaRPr>
          </a:p>
        </p:txBody>
      </p:sp>
      <p:sp>
        <p:nvSpPr>
          <p:cNvPr id="213" name="Google Shape;213;p30"/>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214" name="Google Shape;214;p30"/>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215" name="Google Shape;215;p30"/>
          <p:cNvSpPr/>
          <p:nvPr/>
        </p:nvSpPr>
        <p:spPr>
          <a:xfrm>
            <a:off x="1795325" y="804175"/>
            <a:ext cx="6171000" cy="42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sz="2400">
                <a:solidFill>
                  <a:srgbClr val="FF0000"/>
                </a:solidFill>
                <a:latin typeface="Calibri"/>
                <a:ea typeface="Calibri"/>
                <a:cs typeface="Calibri"/>
                <a:sym typeface="Calibri"/>
              </a:rPr>
              <a:t>MODULE DESCRIPTION</a:t>
            </a:r>
            <a:r>
              <a:rPr b="1" lang="en-US" sz="2400">
                <a:solidFill>
                  <a:srgbClr val="FF0000"/>
                </a:solidFill>
                <a:latin typeface="Calibri"/>
                <a:ea typeface="Calibri"/>
                <a:cs typeface="Calibri"/>
                <a:sym typeface="Calibri"/>
              </a:rPr>
              <a:t> </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1"/>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221" name="Google Shape;221;p31"/>
          <p:cNvSpPr txBox="1"/>
          <p:nvPr/>
        </p:nvSpPr>
        <p:spPr>
          <a:xfrm>
            <a:off x="318850" y="685969"/>
            <a:ext cx="8520600" cy="395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t/>
            </a:r>
            <a:endParaRPr b="1" sz="1800">
              <a:solidFill>
                <a:srgbClr val="695D46"/>
              </a:solidFill>
            </a:endParaRPr>
          </a:p>
          <a:p>
            <a:pPr indent="0" lvl="0" marL="0" marR="0" rtl="0" algn="just">
              <a:lnSpc>
                <a:spcPct val="150000"/>
              </a:lnSpc>
              <a:spcBef>
                <a:spcPts val="0"/>
              </a:spcBef>
              <a:spcAft>
                <a:spcPts val="0"/>
              </a:spcAft>
              <a:buClr>
                <a:schemeClr val="dk1"/>
              </a:buClr>
              <a:buSzPts val="1100"/>
              <a:buFont typeface="Arial"/>
              <a:buNone/>
            </a:pPr>
            <a:r>
              <a:rPr b="1" lang="en-US" sz="1700">
                <a:solidFill>
                  <a:schemeClr val="dk1"/>
                </a:solidFill>
              </a:rPr>
              <a:t>SOFTWARE DETAILS:                                          </a:t>
            </a:r>
            <a:endParaRPr b="1" sz="1700">
              <a:solidFill>
                <a:schemeClr val="dk1"/>
              </a:solidFill>
            </a:endParaRPr>
          </a:p>
          <a:p>
            <a:pPr indent="-330200" lvl="0" marL="457200" marR="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Anaconda 4.11.0</a:t>
            </a:r>
            <a:endParaRPr sz="1600">
              <a:solidFill>
                <a:schemeClr val="dk1"/>
              </a:solidFill>
              <a:latin typeface="Times New Roman"/>
              <a:ea typeface="Times New Roman"/>
              <a:cs typeface="Times New Roman"/>
              <a:sym typeface="Times New Roman"/>
            </a:endParaRPr>
          </a:p>
          <a:p>
            <a:pPr indent="-330200" lvl="0" marL="457200" marR="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Jupyter Notebook 6.4.5</a:t>
            </a:r>
            <a:endParaRPr sz="16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marR="0" rtl="0" algn="just">
              <a:lnSpc>
                <a:spcPct val="150000"/>
              </a:lnSpc>
              <a:spcBef>
                <a:spcPts val="0"/>
              </a:spcBef>
              <a:spcAft>
                <a:spcPts val="0"/>
              </a:spcAft>
              <a:buNone/>
            </a:pPr>
            <a:r>
              <a:t/>
            </a:r>
            <a:endParaRPr b="1" sz="1800">
              <a:solidFill>
                <a:srgbClr val="695D46"/>
              </a:solidFill>
            </a:endParaRPr>
          </a:p>
        </p:txBody>
      </p:sp>
      <p:sp>
        <p:nvSpPr>
          <p:cNvPr id="222" name="Google Shape;222;p31"/>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223" name="Google Shape;223;p31"/>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224" name="Google Shape;224;p31"/>
          <p:cNvSpPr/>
          <p:nvPr/>
        </p:nvSpPr>
        <p:spPr>
          <a:xfrm>
            <a:off x="1782950" y="861850"/>
            <a:ext cx="6189000" cy="73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sz="2400">
                <a:solidFill>
                  <a:srgbClr val="FF0000"/>
                </a:solidFill>
                <a:latin typeface="Calibri"/>
                <a:ea typeface="Calibri"/>
                <a:cs typeface="Calibri"/>
                <a:sym typeface="Calibri"/>
              </a:rPr>
              <a:t>SOFTWARE DETAILS  </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2"/>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230" name="Google Shape;230;p32"/>
          <p:cNvSpPr txBox="1"/>
          <p:nvPr/>
        </p:nvSpPr>
        <p:spPr>
          <a:xfrm>
            <a:off x="318850" y="804169"/>
            <a:ext cx="8520600" cy="395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t/>
            </a:r>
            <a:endParaRPr b="1" i="0" sz="1800" u="none" cap="none" strike="noStrike">
              <a:solidFill>
                <a:srgbClr val="695D46"/>
              </a:solidFill>
              <a:latin typeface="Arial"/>
              <a:ea typeface="Arial"/>
              <a:cs typeface="Arial"/>
              <a:sym typeface="Arial"/>
            </a:endParaRPr>
          </a:p>
        </p:txBody>
      </p:sp>
      <p:sp>
        <p:nvSpPr>
          <p:cNvPr id="231" name="Google Shape;231;p32"/>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232" name="Google Shape;232;p32"/>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233" name="Google Shape;233;p32"/>
          <p:cNvSpPr/>
          <p:nvPr/>
        </p:nvSpPr>
        <p:spPr>
          <a:xfrm>
            <a:off x="1472691" y="685973"/>
            <a:ext cx="66741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PROJECT MANAGEMENT-GANTT CHART</a:t>
            </a:r>
            <a:endParaRPr/>
          </a:p>
          <a:p>
            <a:pPr indent="0" lvl="0" marL="0" marR="0" rtl="0" algn="ctr">
              <a:lnSpc>
                <a:spcPct val="100000"/>
              </a:lnSpc>
              <a:spcBef>
                <a:spcPts val="0"/>
              </a:spcBef>
              <a:spcAft>
                <a:spcPts val="0"/>
              </a:spcAft>
              <a:buNone/>
            </a:pPr>
            <a:r>
              <a:t/>
            </a:r>
            <a:endParaRPr b="1" i="0" sz="2400" u="none" cap="none" strike="noStrike">
              <a:solidFill>
                <a:srgbClr val="FF0000"/>
              </a:solidFill>
              <a:latin typeface="Calibri"/>
              <a:ea typeface="Calibri"/>
              <a:cs typeface="Calibri"/>
              <a:sym typeface="Calibri"/>
            </a:endParaRPr>
          </a:p>
        </p:txBody>
      </p:sp>
      <p:graphicFrame>
        <p:nvGraphicFramePr>
          <p:cNvPr id="234" name="Google Shape;234;p32"/>
          <p:cNvGraphicFramePr/>
          <p:nvPr/>
        </p:nvGraphicFramePr>
        <p:xfrm>
          <a:off x="-7" y="1156392"/>
          <a:ext cx="3000000" cy="3000000"/>
        </p:xfrm>
        <a:graphic>
          <a:graphicData uri="http://schemas.openxmlformats.org/drawingml/2006/table">
            <a:tbl>
              <a:tblPr>
                <a:noFill/>
                <a:tableStyleId>{D32C368B-C7D9-4813-8E3A-066E9A56257F}</a:tableStyleId>
              </a:tblPr>
              <a:tblGrid>
                <a:gridCol w="1592800"/>
                <a:gridCol w="1019725"/>
                <a:gridCol w="1306300"/>
                <a:gridCol w="1306300"/>
                <a:gridCol w="1306300"/>
                <a:gridCol w="1306300"/>
                <a:gridCol w="1306300"/>
              </a:tblGrid>
              <a:tr h="440650">
                <a:tc>
                  <a:txBody>
                    <a:bodyPr/>
                    <a:lstStyle/>
                    <a:p>
                      <a:pPr indent="0" lvl="0" marL="0" marR="0" rtl="0" algn="l">
                        <a:lnSpc>
                          <a:spcPct val="100000"/>
                        </a:lnSpc>
                        <a:spcBef>
                          <a:spcPts val="0"/>
                        </a:spcBef>
                        <a:spcAft>
                          <a:spcPts val="0"/>
                        </a:spcAft>
                        <a:buNone/>
                      </a:pPr>
                      <a:r>
                        <a:rPr lang="en-US" sz="1200" u="none" cap="none" strike="noStrike"/>
                        <a:t>WORK</a:t>
                      </a:r>
                      <a:endParaRPr sz="1200"/>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t>AUG’2</a:t>
                      </a:r>
                      <a:r>
                        <a:rPr lang="en-US" sz="1200"/>
                        <a:t>2</a:t>
                      </a:r>
                      <a:endParaRPr sz="1200"/>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t>SEP’2</a:t>
                      </a:r>
                      <a:r>
                        <a:rPr lang="en-US" sz="1200"/>
                        <a:t>2</a:t>
                      </a:r>
                      <a:r>
                        <a:rPr lang="en-US" sz="1200" u="none" cap="none" strike="noStrike"/>
                        <a:t>-NOV’2</a:t>
                      </a:r>
                      <a:r>
                        <a:rPr lang="en-US" sz="1200"/>
                        <a:t>2</a:t>
                      </a:r>
                      <a:endParaRPr sz="1200"/>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t>DEC’ 2</a:t>
                      </a:r>
                      <a:r>
                        <a:rPr lang="en-US" sz="1200"/>
                        <a:t>2</a:t>
                      </a:r>
                      <a:r>
                        <a:rPr lang="en-US" sz="1200" u="none" cap="none" strike="noStrike"/>
                        <a:t>-JAN’2</a:t>
                      </a:r>
                      <a:r>
                        <a:rPr lang="en-US" sz="1200"/>
                        <a:t>3</a:t>
                      </a:r>
                      <a:endParaRPr sz="1200"/>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t>FEB’2</a:t>
                      </a:r>
                      <a:r>
                        <a:rPr lang="en-US" sz="1200"/>
                        <a:t>3</a:t>
                      </a:r>
                      <a:endParaRPr sz="1200"/>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t>MAR’2</a:t>
                      </a:r>
                      <a:r>
                        <a:rPr lang="en-US" sz="1200"/>
                        <a:t>3</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200"/>
                    </a:p>
                  </a:txBody>
                  <a:tcPr marT="45725" marB="45725" marR="91450" marL="91450"/>
                </a:tc>
              </a:tr>
              <a:tr h="414725">
                <a:tc>
                  <a:txBody>
                    <a:bodyPr/>
                    <a:lstStyle/>
                    <a:p>
                      <a:pPr indent="0" lvl="0" marL="0" marR="0" rtl="0" algn="l">
                        <a:lnSpc>
                          <a:spcPct val="100000"/>
                        </a:lnSpc>
                        <a:spcBef>
                          <a:spcPts val="0"/>
                        </a:spcBef>
                        <a:spcAft>
                          <a:spcPts val="0"/>
                        </a:spcAft>
                        <a:buNone/>
                      </a:pPr>
                      <a:r>
                        <a:rPr lang="en-US" sz="1200" u="none" cap="none" strike="noStrike"/>
                        <a:t>PROJECT APPROVAL</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259225">
                <a:tc>
                  <a:txBody>
                    <a:bodyPr/>
                    <a:lstStyle/>
                    <a:p>
                      <a:pPr indent="0" lvl="0" marL="0" marR="0" rtl="0" algn="l">
                        <a:lnSpc>
                          <a:spcPct val="100000"/>
                        </a:lnSpc>
                        <a:spcBef>
                          <a:spcPts val="0"/>
                        </a:spcBef>
                        <a:spcAft>
                          <a:spcPts val="0"/>
                        </a:spcAft>
                        <a:buNone/>
                      </a:pPr>
                      <a:r>
                        <a:rPr lang="en-US" sz="1200" u="none" cap="none" strike="noStrike"/>
                        <a:t>LIT REVIEW</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751700">
                <a:tc>
                  <a:txBody>
                    <a:bodyPr/>
                    <a:lstStyle/>
                    <a:p>
                      <a:pPr indent="0" lvl="0" marL="0" marR="0" rtl="0" algn="just">
                        <a:lnSpc>
                          <a:spcPct val="100000"/>
                        </a:lnSpc>
                        <a:spcBef>
                          <a:spcPts val="0"/>
                        </a:spcBef>
                        <a:spcAft>
                          <a:spcPts val="0"/>
                        </a:spcAft>
                        <a:buNone/>
                      </a:pPr>
                      <a:r>
                        <a:rPr lang="en-US" sz="1200"/>
                        <a:t>DATA PRE- PROCESSING</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583225">
                <a:tc>
                  <a:txBody>
                    <a:bodyPr/>
                    <a:lstStyle/>
                    <a:p>
                      <a:pPr indent="0" lvl="0" marL="0" marR="0" rtl="0" algn="just">
                        <a:lnSpc>
                          <a:spcPct val="100000"/>
                        </a:lnSpc>
                        <a:spcBef>
                          <a:spcPts val="0"/>
                        </a:spcBef>
                        <a:spcAft>
                          <a:spcPts val="0"/>
                        </a:spcAft>
                        <a:buNone/>
                      </a:pPr>
                      <a:r>
                        <a:rPr lang="en-US" sz="1200"/>
                        <a:t>MODEL IMPLEMENTATION</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414725">
                <a:tc>
                  <a:txBody>
                    <a:bodyPr/>
                    <a:lstStyle/>
                    <a:p>
                      <a:pPr indent="0" lvl="0" marL="0" marR="0" rtl="0" algn="l">
                        <a:lnSpc>
                          <a:spcPct val="100000"/>
                        </a:lnSpc>
                        <a:spcBef>
                          <a:spcPts val="0"/>
                        </a:spcBef>
                        <a:spcAft>
                          <a:spcPts val="0"/>
                        </a:spcAft>
                        <a:buNone/>
                      </a:pPr>
                      <a:r>
                        <a:rPr lang="en-US" sz="1200"/>
                        <a:t>TRAINING A MODEL</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583225">
                <a:tc>
                  <a:txBody>
                    <a:bodyPr/>
                    <a:lstStyle/>
                    <a:p>
                      <a:pPr indent="0" lvl="0" marL="0" marR="0" rtl="0" algn="just">
                        <a:lnSpc>
                          <a:spcPct val="100000"/>
                        </a:lnSpc>
                        <a:spcBef>
                          <a:spcPts val="0"/>
                        </a:spcBef>
                        <a:spcAft>
                          <a:spcPts val="0"/>
                        </a:spcAft>
                        <a:buNone/>
                      </a:pPr>
                      <a:r>
                        <a:rPr lang="en-US" sz="1200"/>
                        <a:t>EVALUATING THE MODEL</a:t>
                      </a:r>
                      <a:endParaRPr sz="1200"/>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chemeClr val="dk1"/>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503525">
                <a:tc>
                  <a:txBody>
                    <a:bodyPr/>
                    <a:lstStyle/>
                    <a:p>
                      <a:pPr indent="0" lvl="0" marL="0" marR="0" rtl="0" algn="just">
                        <a:lnSpc>
                          <a:spcPct val="100000"/>
                        </a:lnSpc>
                        <a:spcBef>
                          <a:spcPts val="0"/>
                        </a:spcBef>
                        <a:spcAft>
                          <a:spcPts val="0"/>
                        </a:spcAft>
                        <a:buNone/>
                      </a:pPr>
                      <a:r>
                        <a:t/>
                      </a:r>
                      <a:endParaRPr sz="13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2284650" y="475069"/>
            <a:ext cx="6312300" cy="2108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595959"/>
                </a:solidFill>
                <a:latin typeface="Arial"/>
                <a:ea typeface="Arial"/>
                <a:cs typeface="Arial"/>
                <a:sym typeface="Arial"/>
              </a:rPr>
              <a:t>PROJECT WORK-F</a:t>
            </a:r>
            <a:r>
              <a:rPr b="1" lang="en-US">
                <a:solidFill>
                  <a:srgbClr val="595959"/>
                </a:solidFill>
              </a:rPr>
              <a:t>INAL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72" name="Google Shape;72;p15"/>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73" name="Google Shape;73;p15"/>
          <p:cNvSpPr txBox="1"/>
          <p:nvPr/>
        </p:nvSpPr>
        <p:spPr>
          <a:xfrm>
            <a:off x="395375" y="1108425"/>
            <a:ext cx="8520600" cy="36165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An earthquake does not exhibit any particular pattern</a:t>
            </a:r>
            <a:r>
              <a:rPr lang="en-US" sz="1600">
                <a:solidFill>
                  <a:schemeClr val="dk1"/>
                </a:solidFill>
                <a:highlight>
                  <a:srgbClr val="FFFFFF"/>
                </a:highlight>
                <a:latin typeface="Times New Roman"/>
                <a:ea typeface="Times New Roman"/>
                <a:cs typeface="Times New Roman"/>
                <a:sym typeface="Times New Roman"/>
              </a:rPr>
              <a:t>, it </a:t>
            </a:r>
            <a:r>
              <a:rPr lang="en-US" sz="1600">
                <a:solidFill>
                  <a:schemeClr val="dk1"/>
                </a:solidFill>
                <a:highlight>
                  <a:srgbClr val="FFFFFF"/>
                </a:highlight>
                <a:latin typeface="Times New Roman"/>
                <a:ea typeface="Times New Roman"/>
                <a:cs typeface="Times New Roman"/>
                <a:sym typeface="Times New Roman"/>
              </a:rPr>
              <a:t>is presumed as a spontaneous phenomenon that can damage huge number of lives and properties, and currently there is no any model exists that can </a:t>
            </a:r>
            <a:r>
              <a:rPr lang="en-US" sz="1600">
                <a:solidFill>
                  <a:schemeClr val="dk1"/>
                </a:solidFill>
                <a:highlight>
                  <a:srgbClr val="FFFFFF"/>
                </a:highlight>
                <a:latin typeface="Times New Roman"/>
                <a:ea typeface="Times New Roman"/>
                <a:cs typeface="Times New Roman"/>
                <a:sym typeface="Times New Roman"/>
              </a:rPr>
              <a:t>accurately</a:t>
            </a:r>
            <a:r>
              <a:rPr lang="en-US" sz="1600">
                <a:solidFill>
                  <a:schemeClr val="dk1"/>
                </a:solidFill>
                <a:highlight>
                  <a:srgbClr val="FFFFFF"/>
                </a:highlight>
                <a:latin typeface="Times New Roman"/>
                <a:ea typeface="Times New Roman"/>
                <a:cs typeface="Times New Roman"/>
                <a:sym typeface="Times New Roman"/>
              </a:rPr>
              <a:t> predict the exact position, magnitude, frequency and time of an earthquake.</a:t>
            </a:r>
            <a:endParaRPr sz="1600">
              <a:solidFill>
                <a:schemeClr val="dk1"/>
              </a:solidFill>
              <a:highlight>
                <a:srgbClr val="FFFFFF"/>
              </a:highlight>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The ability of Artificial Intelligence (AI)-based techniques to uncover buried patterns in data is well established. These models also result in an encouraging result when used to predict earthquakes.</a:t>
            </a:r>
            <a:endParaRPr sz="1600">
              <a:solidFill>
                <a:schemeClr val="dk1"/>
              </a:solidFill>
              <a:highlight>
                <a:srgbClr val="FFFFFF"/>
              </a:highlight>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A machine learning model capable of predicting earthquakes must be able to predict the accurate location, magnitude spectrum and precise occurrence time and chances of occurrence so that it allows authorities to deploy resources, and shutdown devices which will cause major damage.</a:t>
            </a:r>
            <a:endParaRPr sz="1600">
              <a:solidFill>
                <a:schemeClr val="dk1"/>
              </a:solidFill>
              <a:highlight>
                <a:srgbClr val="FFFFFF"/>
              </a:highlight>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So the prediction of earthquakes are highly beneficial and giving prior notifications to the people.</a:t>
            </a:r>
            <a:endParaRPr sz="1600">
              <a:solidFill>
                <a:schemeClr val="dk1"/>
              </a:solidFill>
              <a:highlight>
                <a:srgbClr val="FFFFFF"/>
              </a:highlight>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rPr lang="en-US" sz="1700">
                <a:solidFill>
                  <a:schemeClr val="dk1"/>
                </a:solidFill>
                <a:highlight>
                  <a:srgbClr val="FFFFFF"/>
                </a:highlight>
                <a:latin typeface="Times New Roman"/>
                <a:ea typeface="Times New Roman"/>
                <a:cs typeface="Times New Roman"/>
                <a:sym typeface="Times New Roman"/>
              </a:rPr>
              <a:t> </a:t>
            </a:r>
            <a:endParaRPr sz="1700">
              <a:solidFill>
                <a:srgbClr val="202124"/>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4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sz="1800">
              <a:solidFill>
                <a:schemeClr val="dk1"/>
              </a:solidFill>
              <a:highlight>
                <a:srgbClr val="FFFFFF"/>
              </a:highlight>
              <a:latin typeface="Times New Roman"/>
              <a:ea typeface="Times New Roman"/>
              <a:cs typeface="Times New Roman"/>
              <a:sym typeface="Times New Roman"/>
            </a:endParaRPr>
          </a:p>
        </p:txBody>
      </p:sp>
      <p:sp>
        <p:nvSpPr>
          <p:cNvPr id="74" name="Google Shape;74;p15"/>
          <p:cNvSpPr txBox="1"/>
          <p:nvPr/>
        </p:nvSpPr>
        <p:spPr>
          <a:xfrm>
            <a:off x="914400" y="685900"/>
            <a:ext cx="7315200" cy="4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PROBLEM STATEMENT</a:t>
            </a:r>
            <a:endParaRPr b="1"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3"/>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240" name="Google Shape;240;p33"/>
          <p:cNvSpPr txBox="1"/>
          <p:nvPr/>
        </p:nvSpPr>
        <p:spPr>
          <a:xfrm>
            <a:off x="318850" y="804169"/>
            <a:ext cx="8520600" cy="3951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sz="500">
              <a:solidFill>
                <a:schemeClr val="dk1"/>
              </a:solidFill>
            </a:endParaRPr>
          </a:p>
          <a:p>
            <a:pPr indent="-330200" lvl="0" marL="457200" rtl="0" algn="just">
              <a:lnSpc>
                <a:spcPct val="8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Most of the old approaches were limited due to lack of large volumes of annotated data for this specific task by the time their experiments were conducted.</a:t>
            </a:r>
            <a:endParaRPr sz="1600">
              <a:solidFill>
                <a:schemeClr val="dk1"/>
              </a:solidFill>
              <a:latin typeface="Times New Roman"/>
              <a:ea typeface="Times New Roman"/>
              <a:cs typeface="Times New Roman"/>
              <a:sym typeface="Times New Roman"/>
            </a:endParaRPr>
          </a:p>
          <a:p>
            <a:pPr indent="-330200" lvl="0" marL="457200" rtl="0" algn="just">
              <a:lnSpc>
                <a:spcPct val="80000"/>
              </a:lnSpc>
              <a:spcBef>
                <a:spcPts val="0"/>
              </a:spcBef>
              <a:spcAft>
                <a:spcPts val="0"/>
              </a:spcAft>
              <a:buClr>
                <a:schemeClr val="dk1"/>
              </a:buClr>
              <a:buSzPts val="1600"/>
              <a:buFont typeface="Times New Roman"/>
              <a:buChar char="●"/>
            </a:pPr>
            <a:r>
              <a:rPr lang="en-US" sz="1700">
                <a:solidFill>
                  <a:schemeClr val="dk1"/>
                </a:solidFill>
                <a:latin typeface="Times New Roman"/>
                <a:ea typeface="Times New Roman"/>
                <a:cs typeface="Times New Roman"/>
                <a:sym typeface="Times New Roman"/>
              </a:rPr>
              <a:t>Many of the existing prediction techniques provide high false alarm, therefore, lack of accurate prediction process is a contributor to this catastrophic consequence of earthquake. AI-based methods have created a new scope for improving this prediction process due to their high accuracy when compared to other techniques.</a:t>
            </a:r>
            <a:endParaRPr sz="1700">
              <a:solidFill>
                <a:schemeClr val="dk1"/>
              </a:solidFill>
              <a:latin typeface="Times New Roman"/>
              <a:ea typeface="Times New Roman"/>
              <a:cs typeface="Times New Roman"/>
              <a:sym typeface="Times New Roman"/>
            </a:endParaRPr>
          </a:p>
          <a:p>
            <a:pPr indent="-336550" lvl="0" marL="457200" rtl="0" algn="just">
              <a:lnSpc>
                <a:spcPct val="8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Many existing methods have been compared(</a:t>
            </a:r>
            <a:r>
              <a:rPr lang="en-US" sz="1700">
                <a:solidFill>
                  <a:schemeClr val="dk1"/>
                </a:solidFill>
                <a:latin typeface="Times New Roman"/>
                <a:ea typeface="Times New Roman"/>
                <a:cs typeface="Times New Roman"/>
                <a:sym typeface="Times New Roman"/>
              </a:rPr>
              <a:t>Support Vector Machine) </a:t>
            </a:r>
            <a:r>
              <a:rPr lang="en-US" sz="1700">
                <a:solidFill>
                  <a:schemeClr val="dk1"/>
                </a:solidFill>
                <a:latin typeface="Times New Roman"/>
                <a:ea typeface="Times New Roman"/>
                <a:cs typeface="Times New Roman"/>
                <a:sym typeface="Times New Roman"/>
              </a:rPr>
              <a:t>and method having highest efficiency has been implemented.</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Genetic algorithm with CatboostRegressor has been applied and obtained highest efficiency.</a:t>
            </a:r>
            <a:endParaRPr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Automatic SMS notification and statistics of all recent earthquakes </a:t>
            </a:r>
            <a:endParaRPr sz="1700">
              <a:solidFill>
                <a:schemeClr val="dk1"/>
              </a:solidFill>
              <a:latin typeface="Times New Roman"/>
              <a:ea typeface="Times New Roman"/>
              <a:cs typeface="Times New Roman"/>
              <a:sym typeface="Times New Roman"/>
            </a:endParaRPr>
          </a:p>
        </p:txBody>
      </p:sp>
      <p:sp>
        <p:nvSpPr>
          <p:cNvPr id="241" name="Google Shape;241;p33"/>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WORK-FIRST REVIEW</a:t>
            </a:r>
            <a:endParaRPr b="1" i="0" sz="1400" u="none" cap="none" strike="noStrike">
              <a:solidFill>
                <a:srgbClr val="595959"/>
              </a:solidFill>
              <a:latin typeface="Arial"/>
              <a:ea typeface="Arial"/>
              <a:cs typeface="Arial"/>
              <a:sym typeface="Arial"/>
            </a:endParaRPr>
          </a:p>
        </p:txBody>
      </p:sp>
      <p:sp>
        <p:nvSpPr>
          <p:cNvPr id="242" name="Google Shape;242;p33"/>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243" name="Google Shape;243;p33"/>
          <p:cNvSpPr/>
          <p:nvPr/>
        </p:nvSpPr>
        <p:spPr>
          <a:xfrm>
            <a:off x="1933903" y="861848"/>
            <a:ext cx="58857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INNOVATION IN THE PROJECT</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914400" y="707324"/>
            <a:ext cx="7315200" cy="70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OBJECTIVE OF THE PROJECT</a:t>
            </a:r>
            <a:endParaRPr/>
          </a:p>
          <a:p>
            <a:pPr indent="0" lvl="0" marL="0" marR="0" rtl="0" algn="ctr">
              <a:lnSpc>
                <a:spcPct val="100000"/>
              </a:lnSpc>
              <a:spcBef>
                <a:spcPts val="0"/>
              </a:spcBef>
              <a:spcAft>
                <a:spcPts val="0"/>
              </a:spcAft>
              <a:buClr>
                <a:srgbClr val="000000"/>
              </a:buClr>
              <a:buSzPts val="3200"/>
              <a:buFont typeface="Arial"/>
              <a:buNone/>
            </a:pPr>
            <a:r>
              <a:t/>
            </a:r>
            <a:endParaRPr b="0" i="0" sz="2000" u="none" cap="none" strike="noStrike">
              <a:solidFill>
                <a:srgbClr val="FF0000"/>
              </a:solidFill>
              <a:latin typeface="Times New Roman"/>
              <a:ea typeface="Times New Roman"/>
              <a:cs typeface="Times New Roman"/>
              <a:sym typeface="Times New Roman"/>
            </a:endParaRPr>
          </a:p>
        </p:txBody>
      </p:sp>
      <p:sp>
        <p:nvSpPr>
          <p:cNvPr id="80" name="Google Shape;80;p16"/>
          <p:cNvSpPr txBox="1"/>
          <p:nvPr/>
        </p:nvSpPr>
        <p:spPr>
          <a:xfrm>
            <a:off x="392400" y="1410525"/>
            <a:ext cx="8359200" cy="3299400"/>
          </a:xfrm>
          <a:prstGeom prst="rect">
            <a:avLst/>
          </a:prstGeom>
          <a:noFill/>
          <a:ln>
            <a:noFill/>
          </a:ln>
        </p:spPr>
        <p:txBody>
          <a:bodyPr anchorCtr="0" anchor="t" bIns="91425" lIns="91425" spcFirstLastPara="1" rIns="91425" wrap="square" tIns="91425">
            <a:noAutofit/>
          </a:bodyPr>
          <a:lstStyle/>
          <a:p>
            <a:pPr indent="0" lvl="0" marL="457200" marR="0" rtl="0" algn="just">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An approach for an event that is classified as negative or positive major earthquake by using Machine Learning algorithm based on magnitude,time etc.</a:t>
            </a:r>
            <a:endParaRPr sz="18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1" name="Google Shape;81;p16"/>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82" name="Google Shape;82;p16"/>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88" name="Google Shape;88;p17"/>
          <p:cNvSpPr txBox="1"/>
          <p:nvPr/>
        </p:nvSpPr>
        <p:spPr>
          <a:xfrm>
            <a:off x="311700" y="748144"/>
            <a:ext cx="8520600" cy="39510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200"/>
              </a:spcBef>
              <a:spcAft>
                <a:spcPts val="0"/>
              </a:spcAft>
              <a:buClr>
                <a:schemeClr val="dk1"/>
              </a:buClr>
              <a:buSzPts val="1100"/>
              <a:buFont typeface="Arial"/>
              <a:buNone/>
            </a:pPr>
            <a:r>
              <a:t/>
            </a:r>
            <a:endParaRPr sz="1600">
              <a:solidFill>
                <a:schemeClr val="dk1"/>
              </a:solidFill>
            </a:endParaRPr>
          </a:p>
          <a:p>
            <a:pPr indent="0" lvl="0" marL="457200" rtl="0" algn="just">
              <a:lnSpc>
                <a:spcPct val="90000"/>
              </a:lnSpc>
              <a:spcBef>
                <a:spcPts val="20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just">
              <a:lnSpc>
                <a:spcPct val="90000"/>
              </a:lnSpc>
              <a:spcBef>
                <a:spcPts val="200"/>
              </a:spcBef>
              <a:spcAft>
                <a:spcPts val="0"/>
              </a:spcAft>
              <a:buClr>
                <a:schemeClr val="dk1"/>
              </a:buClr>
              <a:buSzPts val="1100"/>
              <a:buFont typeface="Arial"/>
              <a:buNone/>
            </a:pPr>
            <a:r>
              <a:rPr lang="en-US" sz="1700">
                <a:solidFill>
                  <a:schemeClr val="dk1"/>
                </a:solidFill>
                <a:highlight>
                  <a:srgbClr val="FFFFFF"/>
                </a:highlight>
                <a:latin typeface="Times New Roman"/>
                <a:ea typeface="Times New Roman"/>
                <a:cs typeface="Times New Roman"/>
                <a:sym typeface="Times New Roman"/>
              </a:rPr>
              <a:t>An approach for prediction of earthquakes is presented. The goal of earthquake prediction is to give warning of potentially damaging earthquakes early enough to allow appropriate response to the disaster, enabling people to minimize loss of life and property. At present, the used models aren’t updated with latest datasets and have reduced accuracy. Prediction is done based on forecast, taking into consideration the history of earthquakes in specific countries and areas. In this context, the core idea is to predict whereas an event is classified as negative or positive major earthquake by applying machine learning algorithm. CatBoostRegressor algorithm,which is a member of the family of Gradient-boosted decision trees(GBDT) machine learning ensemble techniques outperforms Support Vector Machine (SVM). They are implemented and their efficiency is compared.</a:t>
            </a:r>
            <a:endParaRPr sz="1700">
              <a:solidFill>
                <a:schemeClr val="dk1"/>
              </a:solidFill>
              <a:highlight>
                <a:srgbClr val="FFFFFF"/>
              </a:highlight>
              <a:latin typeface="Times New Roman"/>
              <a:ea typeface="Times New Roman"/>
              <a:cs typeface="Times New Roman"/>
              <a:sym typeface="Times New Roman"/>
            </a:endParaRPr>
          </a:p>
          <a:p>
            <a:pPr indent="0" lvl="0" marL="457200" rtl="0" algn="just">
              <a:lnSpc>
                <a:spcPct val="90000"/>
              </a:lnSpc>
              <a:spcBef>
                <a:spcPts val="200"/>
              </a:spcBef>
              <a:spcAft>
                <a:spcPts val="0"/>
              </a:spcAft>
              <a:buClr>
                <a:schemeClr val="dk1"/>
              </a:buClr>
              <a:buSzPts val="1100"/>
              <a:buFont typeface="Arial"/>
              <a:buNone/>
            </a:pPr>
            <a:r>
              <a:t/>
            </a:r>
            <a:endParaRPr sz="1700">
              <a:solidFill>
                <a:schemeClr val="dk1"/>
              </a:solidFill>
              <a:highlight>
                <a:srgbClr val="FFFFFF"/>
              </a:highlight>
              <a:latin typeface="Times New Roman"/>
              <a:ea typeface="Times New Roman"/>
              <a:cs typeface="Times New Roman"/>
              <a:sym typeface="Times New Roman"/>
            </a:endParaRPr>
          </a:p>
          <a:p>
            <a:pPr indent="0" lvl="0" marL="457200" rtl="0" algn="just">
              <a:lnSpc>
                <a:spcPct val="90000"/>
              </a:lnSpc>
              <a:spcBef>
                <a:spcPts val="20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a:p>
            <a:pPr indent="0" lvl="0" marL="457200" rtl="0" algn="just">
              <a:lnSpc>
                <a:spcPct val="90000"/>
              </a:lnSpc>
              <a:spcBef>
                <a:spcPts val="20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just">
              <a:lnSpc>
                <a:spcPct val="90000"/>
              </a:lnSpc>
              <a:spcBef>
                <a:spcPts val="20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just">
              <a:lnSpc>
                <a:spcPct val="90000"/>
              </a:lnSpc>
              <a:spcBef>
                <a:spcPts val="200"/>
              </a:spcBef>
              <a:spcAft>
                <a:spcPts val="0"/>
              </a:spcAft>
              <a:buNone/>
            </a:pPr>
            <a:r>
              <a:t/>
            </a:r>
            <a:endParaRPr sz="1700">
              <a:solidFill>
                <a:schemeClr val="dk1"/>
              </a:solidFill>
              <a:latin typeface="Times New Roman"/>
              <a:ea typeface="Times New Roman"/>
              <a:cs typeface="Times New Roman"/>
              <a:sym typeface="Times New Roman"/>
            </a:endParaRPr>
          </a:p>
        </p:txBody>
      </p:sp>
      <p:sp>
        <p:nvSpPr>
          <p:cNvPr id="89" name="Google Shape;89;p17"/>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90" name="Google Shape;90;p17"/>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91" name="Google Shape;91;p17"/>
          <p:cNvSpPr/>
          <p:nvPr/>
        </p:nvSpPr>
        <p:spPr>
          <a:xfrm>
            <a:off x="1933903" y="861848"/>
            <a:ext cx="5885794"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FF0000"/>
                </a:solidFill>
                <a:latin typeface="Calibri"/>
                <a:ea typeface="Calibri"/>
                <a:cs typeface="Calibri"/>
                <a:sym typeface="Calibri"/>
              </a:rPr>
              <a:t>                          ABSTRACT           </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914400" y="707326"/>
            <a:ext cx="7315200" cy="46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PROPOSED SOLUTION</a:t>
            </a:r>
            <a:endParaRPr b="1"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FF0000"/>
              </a:solidFill>
              <a:latin typeface="Times New Roman"/>
              <a:ea typeface="Times New Roman"/>
              <a:cs typeface="Times New Roman"/>
              <a:sym typeface="Times New Roman"/>
            </a:endParaRPr>
          </a:p>
        </p:txBody>
      </p:sp>
      <p:sp>
        <p:nvSpPr>
          <p:cNvPr id="97" name="Google Shape;97;p18"/>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98" name="Google Shape;98;p18"/>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99" name="Google Shape;99;p18"/>
          <p:cNvSpPr txBox="1"/>
          <p:nvPr/>
        </p:nvSpPr>
        <p:spPr>
          <a:xfrm>
            <a:off x="243775" y="1096950"/>
            <a:ext cx="8763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The proposed model considers all the available public datasets in the recent days in order to build the system with the most updated, newest and relevant annotated data. The input parameter can be derived from a laboratory micro earthquake simulation.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Acoustic data input signal is used to predict the time remaining before the next laboratory earthquake. The training data is a single, continuous segment of experimental data. The test data consists of a folder containing many small segments. The data within each test file is continuous, but the test files do not represent a continuous segment of the experiment; thus, the predictions cannot be assumed to follow the same regular pattern seen in the training file.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For each seg id in the test data, a single time to failure is predicted corresponding to the time between the last row of the segment and the next laboratory earthquake.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CatBoost algorithm offers immense flexibility with its approach to handling heterogeneous, sparse, and categorical data while still supporting fast training time and already optimized hyperparameters.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The efficiency of CatBoost Regressor model is compared with SVM model and analysed using different metrics like F1 score and Mean Absolute Error (MAE).</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nvSpPr>
        <p:spPr>
          <a:xfrm>
            <a:off x="464344" y="1545636"/>
            <a:ext cx="8229600" cy="14582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05" name="Google Shape;105;p19"/>
          <p:cNvSpPr txBox="1"/>
          <p:nvPr/>
        </p:nvSpPr>
        <p:spPr>
          <a:xfrm>
            <a:off x="625325" y="1872679"/>
            <a:ext cx="1293000" cy="19401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txBox="1"/>
          <p:nvPr/>
        </p:nvSpPr>
        <p:spPr>
          <a:xfrm>
            <a:off x="2178300" y="473453"/>
            <a:ext cx="6417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07" name="Google Shape;107;p19"/>
          <p:cNvSpPr txBox="1"/>
          <p:nvPr/>
        </p:nvSpPr>
        <p:spPr>
          <a:xfrm>
            <a:off x="7297457" y="241200"/>
            <a:ext cx="14571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08" name="Google Shape;108;p19"/>
          <p:cNvSpPr/>
          <p:nvPr/>
        </p:nvSpPr>
        <p:spPr>
          <a:xfrm>
            <a:off x="2837793" y="798786"/>
            <a:ext cx="4035973"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REVIEW OF LITERATURE</a:t>
            </a:r>
            <a:endParaRPr b="1" i="0" sz="2400" u="none" cap="none" strike="noStrike">
              <a:solidFill>
                <a:srgbClr val="FF0000"/>
              </a:solidFill>
              <a:latin typeface="Calibri"/>
              <a:ea typeface="Calibri"/>
              <a:cs typeface="Calibri"/>
              <a:sym typeface="Calibri"/>
            </a:endParaRPr>
          </a:p>
        </p:txBody>
      </p:sp>
      <p:graphicFrame>
        <p:nvGraphicFramePr>
          <p:cNvPr id="109" name="Google Shape;109;p19"/>
          <p:cNvGraphicFramePr/>
          <p:nvPr/>
        </p:nvGraphicFramePr>
        <p:xfrm>
          <a:off x="368490" y="1545625"/>
          <a:ext cx="3000000" cy="3000000"/>
        </p:xfrm>
        <a:graphic>
          <a:graphicData uri="http://schemas.openxmlformats.org/drawingml/2006/table">
            <a:tbl>
              <a:tblPr>
                <a:noFill/>
                <a:tableStyleId>{D32C368B-C7D9-4813-8E3A-066E9A56257F}</a:tableStyleId>
              </a:tblPr>
              <a:tblGrid>
                <a:gridCol w="1009925"/>
                <a:gridCol w="3329700"/>
                <a:gridCol w="1631925"/>
                <a:gridCol w="1546875"/>
                <a:gridCol w="866525"/>
              </a:tblGrid>
              <a:tr h="207525">
                <a:tc>
                  <a:txBody>
                    <a:bodyPr/>
                    <a:lstStyle/>
                    <a:p>
                      <a:pPr indent="0" lvl="0" marL="0" marR="0" rtl="0" algn="l">
                        <a:lnSpc>
                          <a:spcPct val="100000"/>
                        </a:lnSpc>
                        <a:spcBef>
                          <a:spcPts val="0"/>
                        </a:spcBef>
                        <a:spcAft>
                          <a:spcPts val="0"/>
                        </a:spcAft>
                        <a:buNone/>
                      </a:pPr>
                      <a:r>
                        <a:rPr b="1" lang="en-US" sz="1400" u="none" cap="none" strike="noStrike"/>
                        <a:t>SL NO</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TITLE OF THE PAPER</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TECHNOLOGY</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JOURNAL NAME</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YEAR</a:t>
                      </a:r>
                      <a:endParaRPr b="1"/>
                    </a:p>
                  </a:txBody>
                  <a:tcPr marT="45725" marB="45725" marR="91450" marL="91450"/>
                </a:tc>
              </a:tr>
              <a:tr h="554950">
                <a:tc>
                  <a:txBody>
                    <a:bodyPr/>
                    <a:lstStyle/>
                    <a:p>
                      <a:pPr indent="0" lvl="0" marL="0" marR="0" rtl="0" algn="l">
                        <a:lnSpc>
                          <a:spcPct val="100000"/>
                        </a:lnSpc>
                        <a:spcBef>
                          <a:spcPts val="0"/>
                        </a:spcBef>
                        <a:spcAft>
                          <a:spcPts val="0"/>
                        </a:spcAft>
                        <a:buNone/>
                      </a:pPr>
                      <a:r>
                        <a:rPr lang="en-US"/>
                        <a:t>1.</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None/>
                      </a:pPr>
                      <a:r>
                        <a:rPr lang="en-US" sz="1600">
                          <a:latin typeface="Times New Roman"/>
                          <a:ea typeface="Times New Roman"/>
                          <a:cs typeface="Times New Roman"/>
                          <a:sym typeface="Times New Roman"/>
                        </a:rPr>
                        <a:t>Application of Artificial Intelligence in Predicting Earthquakes: State-of-the-Art and Future Challenges</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rtl="0" algn="just">
                        <a:spcBef>
                          <a:spcPts val="0"/>
                        </a:spcBef>
                        <a:spcAft>
                          <a:spcPts val="0"/>
                        </a:spcAft>
                        <a:buNone/>
                      </a:pPr>
                      <a:r>
                        <a:rPr lang="en-US" sz="1600">
                          <a:latin typeface="Times New Roman"/>
                          <a:ea typeface="Times New Roman"/>
                          <a:cs typeface="Times New Roman"/>
                          <a:sym typeface="Times New Roman"/>
                        </a:rPr>
                        <a:t>AI,Deep Learning, Machine Learning</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a:t>IEEE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2021</a:t>
                      </a:r>
                      <a:endParaRPr sz="1400" u="none" cap="none" strike="noStrike"/>
                    </a:p>
                  </a:txBody>
                  <a:tcPr marT="45725" marB="45725" marR="91450" marL="91450"/>
                </a:tc>
              </a:tr>
              <a:tr h="554950">
                <a:tc>
                  <a:txBody>
                    <a:bodyPr/>
                    <a:lstStyle/>
                    <a:p>
                      <a:pPr indent="0" lvl="0" marL="0" rtl="0" algn="l">
                        <a:spcBef>
                          <a:spcPts val="0"/>
                        </a:spcBef>
                        <a:spcAft>
                          <a:spcPts val="0"/>
                        </a:spcAft>
                        <a:buNone/>
                      </a:pPr>
                      <a:r>
                        <a:rPr lang="en-US"/>
                        <a:t>2.</a:t>
                      </a:r>
                      <a:endParaRPr/>
                    </a:p>
                  </a:txBody>
                  <a:tcPr marT="45725" marB="45725" marR="91450" marL="91450"/>
                </a:tc>
                <a:tc>
                  <a:txBody>
                    <a:bodyPr/>
                    <a:lstStyle/>
                    <a:p>
                      <a:pPr indent="0" lvl="0" marL="0" rtl="0" algn="just">
                        <a:spcBef>
                          <a:spcPts val="0"/>
                        </a:spcBef>
                        <a:spcAft>
                          <a:spcPts val="0"/>
                        </a:spcAft>
                        <a:buNone/>
                      </a:pPr>
                      <a:r>
                        <a:rPr lang="en-US" sz="1600">
                          <a:latin typeface="Times New Roman"/>
                          <a:ea typeface="Times New Roman"/>
                          <a:cs typeface="Times New Roman"/>
                          <a:sym typeface="Times New Roman"/>
                        </a:rPr>
                        <a:t>Disaster and Pandemic Management Using Machine Learning</a:t>
                      </a:r>
                      <a:endParaRPr sz="16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None/>
                      </a:pPr>
                      <a:r>
                        <a:rPr lang="en-US" sz="1600">
                          <a:latin typeface="Times New Roman"/>
                          <a:ea typeface="Times New Roman"/>
                          <a:cs typeface="Times New Roman"/>
                          <a:sym typeface="Times New Roman"/>
                        </a:rPr>
                        <a:t>Machine Learning, Disaster management</a:t>
                      </a:r>
                      <a:endParaRPr sz="16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None/>
                      </a:pPr>
                      <a:r>
                        <a:rPr lang="en-US">
                          <a:latin typeface="Times New Roman"/>
                          <a:ea typeface="Times New Roman"/>
                          <a:cs typeface="Times New Roman"/>
                          <a:sym typeface="Times New Roman"/>
                        </a:rPr>
                        <a:t>IEEE</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a:t>2020</a:t>
                      </a:r>
                      <a:endParaRPr sz="1400" u="none" cap="none" strike="noStrike"/>
                    </a:p>
                  </a:txBody>
                  <a:tcPr marT="45725" marB="45725" marR="91450" marL="91450"/>
                </a:tc>
              </a:tr>
              <a:tr h="5549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5549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15" name="Google Shape;115;p20"/>
          <p:cNvSpPr txBox="1"/>
          <p:nvPr/>
        </p:nvSpPr>
        <p:spPr>
          <a:xfrm>
            <a:off x="625325" y="1872679"/>
            <a:ext cx="1293000" cy="19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txBox="1"/>
          <p:nvPr/>
        </p:nvSpPr>
        <p:spPr>
          <a:xfrm>
            <a:off x="2178300" y="473453"/>
            <a:ext cx="6417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17" name="Google Shape;117;p20"/>
          <p:cNvSpPr txBox="1"/>
          <p:nvPr/>
        </p:nvSpPr>
        <p:spPr>
          <a:xfrm>
            <a:off x="7297457" y="241200"/>
            <a:ext cx="14571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18" name="Google Shape;118;p20"/>
          <p:cNvSpPr/>
          <p:nvPr/>
        </p:nvSpPr>
        <p:spPr>
          <a:xfrm>
            <a:off x="2837793" y="798786"/>
            <a:ext cx="40359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400" u="none" cap="none" strike="noStrike">
              <a:solidFill>
                <a:srgbClr val="FF0000"/>
              </a:solidFill>
              <a:latin typeface="Calibri"/>
              <a:ea typeface="Calibri"/>
              <a:cs typeface="Calibri"/>
              <a:sym typeface="Calibri"/>
            </a:endParaRPr>
          </a:p>
        </p:txBody>
      </p:sp>
      <p:graphicFrame>
        <p:nvGraphicFramePr>
          <p:cNvPr id="119" name="Google Shape;119;p20"/>
          <p:cNvGraphicFramePr/>
          <p:nvPr/>
        </p:nvGraphicFramePr>
        <p:xfrm>
          <a:off x="385415" y="798765"/>
          <a:ext cx="3000000" cy="3000000"/>
        </p:xfrm>
        <a:graphic>
          <a:graphicData uri="http://schemas.openxmlformats.org/drawingml/2006/table">
            <a:tbl>
              <a:tblPr>
                <a:noFill/>
                <a:tableStyleId>{D32C368B-C7D9-4813-8E3A-066E9A56257F}</a:tableStyleId>
              </a:tblPr>
              <a:tblGrid>
                <a:gridCol w="800475"/>
                <a:gridCol w="2836525"/>
                <a:gridCol w="2082550"/>
                <a:gridCol w="1805425"/>
                <a:gridCol w="862475"/>
              </a:tblGrid>
              <a:tr h="238375">
                <a:tc>
                  <a:txBody>
                    <a:bodyPr/>
                    <a:lstStyle/>
                    <a:p>
                      <a:pPr indent="0" lvl="0" marL="0" marR="0" rtl="0" algn="l">
                        <a:lnSpc>
                          <a:spcPct val="100000"/>
                        </a:lnSpc>
                        <a:spcBef>
                          <a:spcPts val="0"/>
                        </a:spcBef>
                        <a:spcAft>
                          <a:spcPts val="0"/>
                        </a:spcAft>
                        <a:buNone/>
                      </a:pPr>
                      <a:r>
                        <a:rPr b="1" lang="en-US" sz="1400" u="none" cap="none" strike="noStrike"/>
                        <a:t>SL NO</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TITLE OF THE PAPER</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TECHNOLOGY</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JOURNAL NAME</a:t>
                      </a:r>
                      <a:endParaRPr b="1"/>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YEAR</a:t>
                      </a:r>
                      <a:endParaRPr b="1"/>
                    </a:p>
                  </a:txBody>
                  <a:tcPr marT="45725" marB="45725" marR="91450" marL="91450"/>
                </a:tc>
              </a:tr>
              <a:tr h="1406275">
                <a:tc>
                  <a:txBody>
                    <a:bodyPr/>
                    <a:lstStyle/>
                    <a:p>
                      <a:pPr indent="0" lvl="0" marL="0" marR="0" rtl="0" algn="l">
                        <a:lnSpc>
                          <a:spcPct val="100000"/>
                        </a:lnSpc>
                        <a:spcBef>
                          <a:spcPts val="0"/>
                        </a:spcBef>
                        <a:spcAft>
                          <a:spcPts val="0"/>
                        </a:spcAft>
                        <a:buNone/>
                      </a:pPr>
                      <a:r>
                        <a:rPr lang="en-US"/>
                        <a:t>3.</a:t>
                      </a:r>
                      <a:endParaRPr sz="1400" u="none" cap="none" strike="noStrike"/>
                    </a:p>
                  </a:txBody>
                  <a:tcPr marT="45725" marB="45725" marR="91450" marL="91450"/>
                </a:tc>
                <a:tc>
                  <a:txBody>
                    <a:bodyPr/>
                    <a:lstStyle/>
                    <a:p>
                      <a:pPr indent="0" lvl="0" marL="0" rtl="0" algn="just">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DLEP: A Deep Learning Model for Earthquake Prediction</a:t>
                      </a:r>
                      <a:endParaRPr sz="16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latin typeface="Times New Roman"/>
                        <a:ea typeface="Times New Roman"/>
                        <a:cs typeface="Times New Roman"/>
                        <a:sym typeface="Times New Roman"/>
                      </a:endParaRPr>
                    </a:p>
                  </a:txBody>
                  <a:tcPr marT="45725" marB="45725" marR="91450" marL="91450"/>
                </a:tc>
                <a:tc>
                  <a:txBody>
                    <a:bodyPr/>
                    <a:lstStyle/>
                    <a:p>
                      <a:pPr indent="0" lvl="0" marL="0" rtl="0" algn="just">
                        <a:spcBef>
                          <a:spcPts val="0"/>
                        </a:spcBef>
                        <a:spcAft>
                          <a:spcPts val="0"/>
                        </a:spcAft>
                        <a:buClr>
                          <a:schemeClr val="dk1"/>
                        </a:buClr>
                        <a:buFont typeface="Arial"/>
                        <a:buNone/>
                      </a:pPr>
                      <a:r>
                        <a:rPr lang="en-US" sz="1600">
                          <a:solidFill>
                            <a:schemeClr val="dk1"/>
                          </a:solidFill>
                          <a:latin typeface="Times New Roman"/>
                          <a:ea typeface="Times New Roman"/>
                          <a:cs typeface="Times New Roman"/>
                          <a:sym typeface="Times New Roman"/>
                        </a:rPr>
                        <a:t>Earthquake prediction; Feature extraction; Explicit feature; Implicit feature; Deep learning method</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a:t>IEEE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2020</a:t>
                      </a:r>
                      <a:endParaRPr sz="1400" u="none" cap="none" strike="noStrike"/>
                    </a:p>
                  </a:txBody>
                  <a:tcPr marT="45725" marB="45725" marR="91450" marL="91450"/>
                </a:tc>
              </a:tr>
              <a:tr h="1573150">
                <a:tc>
                  <a:txBody>
                    <a:bodyPr/>
                    <a:lstStyle/>
                    <a:p>
                      <a:pPr indent="0" lvl="0" marL="0" marR="0" rtl="0" algn="l">
                        <a:lnSpc>
                          <a:spcPct val="100000"/>
                        </a:lnSpc>
                        <a:spcBef>
                          <a:spcPts val="0"/>
                        </a:spcBef>
                        <a:spcAft>
                          <a:spcPts val="0"/>
                        </a:spcAft>
                        <a:buNone/>
                      </a:pPr>
                      <a:r>
                        <a:rPr lang="en-US"/>
                        <a:t>4</a:t>
                      </a:r>
                      <a:r>
                        <a:rPr lang="en-US"/>
                        <a:t>.</a:t>
                      </a:r>
                      <a:endParaRPr sz="1400" u="none" cap="none" strike="noStrike"/>
                    </a:p>
                  </a:txBody>
                  <a:tcPr marT="45725" marB="45725" marR="91450" marL="91450"/>
                </a:tc>
                <a:tc>
                  <a:txBody>
                    <a:bodyPr/>
                    <a:lstStyle/>
                    <a:p>
                      <a:pPr indent="0" lvl="0" marL="0" rtl="0" algn="just">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Major earthquake event prediction using various machine learning algorithms</a:t>
                      </a:r>
                      <a:endParaRPr sz="16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rtl="0" algn="just">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Machine learning, earthquake prediction</a:t>
                      </a:r>
                      <a:endParaRPr sz="16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t/>
                      </a:r>
                      <a:endParaRPr/>
                    </a:p>
                  </a:txBody>
                  <a:tcPr marT="45725" marB="45725" marR="91450" marL="91450"/>
                </a:tc>
                <a:tc>
                  <a:txBody>
                    <a:bodyPr/>
                    <a:lstStyle/>
                    <a:p>
                      <a:pPr indent="0" lvl="0" marL="0" marR="0" rtl="0" algn="l">
                        <a:lnSpc>
                          <a:spcPct val="100000"/>
                        </a:lnSpc>
                        <a:spcBef>
                          <a:spcPts val="0"/>
                        </a:spcBef>
                        <a:spcAft>
                          <a:spcPts val="0"/>
                        </a:spcAft>
                        <a:buNone/>
                      </a:pPr>
                      <a:r>
                        <a:rPr lang="en-US"/>
                        <a:t>IEEE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2019</a:t>
                      </a:r>
                      <a:endParaRPr sz="1400" u="none" cap="none" strike="noStrike"/>
                    </a:p>
                  </a:txBody>
                  <a:tcPr marT="45725" marB="45725" marR="91450" marL="91450"/>
                </a:tc>
              </a:tr>
              <a:tr h="3174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174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txBox="1"/>
          <p:nvPr/>
        </p:nvSpPr>
        <p:spPr>
          <a:xfrm>
            <a:off x="464344" y="1545636"/>
            <a:ext cx="8229600" cy="14582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25" name="Google Shape;125;p21"/>
          <p:cNvSpPr txBox="1"/>
          <p:nvPr/>
        </p:nvSpPr>
        <p:spPr>
          <a:xfrm>
            <a:off x="390700" y="804175"/>
            <a:ext cx="8664900" cy="412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a:solidFill>
                <a:srgbClr val="695D46"/>
              </a:solidFill>
            </a:endParaRPr>
          </a:p>
          <a:p>
            <a:pPr indent="0" lvl="0" marL="0" marR="0" rtl="0" algn="l">
              <a:lnSpc>
                <a:spcPct val="115000"/>
              </a:lnSpc>
              <a:spcBef>
                <a:spcPts val="0"/>
              </a:spcBef>
              <a:spcAft>
                <a:spcPts val="0"/>
              </a:spcAft>
              <a:buClr>
                <a:srgbClr val="000000"/>
              </a:buClr>
              <a:buSzPts val="1400"/>
              <a:buFont typeface="Arial"/>
              <a:buNone/>
            </a:pPr>
            <a:r>
              <a:t/>
            </a:r>
            <a:endParaRPr>
              <a:solidFill>
                <a:srgbClr val="695D46"/>
              </a:solidFill>
            </a:endParaRPr>
          </a:p>
          <a:p>
            <a:pPr indent="0" lvl="0" marL="0" marR="0" rtl="0" algn="just">
              <a:lnSpc>
                <a:spcPct val="115000"/>
              </a:lnSpc>
              <a:spcBef>
                <a:spcPts val="0"/>
              </a:spcBef>
              <a:spcAft>
                <a:spcPts val="0"/>
              </a:spcAft>
              <a:buClr>
                <a:srgbClr val="000000"/>
              </a:buClr>
              <a:buSzPts val="1400"/>
              <a:buFont typeface="Arial"/>
              <a:buNone/>
            </a:pPr>
            <a:r>
              <a:rPr b="1" lang="en-US" sz="1600">
                <a:solidFill>
                  <a:schemeClr val="dk1"/>
                </a:solidFill>
                <a:latin typeface="Times New Roman"/>
                <a:ea typeface="Times New Roman"/>
                <a:cs typeface="Times New Roman"/>
                <a:sym typeface="Times New Roman"/>
              </a:rPr>
              <a:t>SDG GOAL Number:</a:t>
            </a:r>
            <a:r>
              <a:rPr lang="en-US" sz="1600">
                <a:solidFill>
                  <a:schemeClr val="dk1"/>
                </a:solidFill>
                <a:latin typeface="Times New Roman"/>
                <a:ea typeface="Times New Roman"/>
                <a:cs typeface="Times New Roman"/>
                <a:sym typeface="Times New Roman"/>
              </a:rPr>
              <a:t> 13</a:t>
            </a:r>
            <a:endParaRPr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1400"/>
              <a:buFont typeface="Arial"/>
              <a:buNone/>
            </a:pPr>
            <a:r>
              <a:rPr lang="en-US" sz="1600">
                <a:solidFill>
                  <a:srgbClr val="202124"/>
                </a:solidFill>
                <a:highlight>
                  <a:srgbClr val="FFFFFF"/>
                </a:highlight>
                <a:latin typeface="Times New Roman"/>
                <a:ea typeface="Times New Roman"/>
                <a:cs typeface="Times New Roman"/>
                <a:sym typeface="Times New Roman"/>
              </a:rPr>
              <a:t>Climate Action</a:t>
            </a:r>
            <a:endParaRPr sz="1600">
              <a:solidFill>
                <a:srgbClr val="202124"/>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400"/>
              <a:buFont typeface="Arial"/>
              <a:buNone/>
            </a:pPr>
            <a:r>
              <a:rPr b="1" lang="en-US" sz="1600">
                <a:solidFill>
                  <a:schemeClr val="dk1"/>
                </a:solidFill>
                <a:latin typeface="Times New Roman"/>
                <a:ea typeface="Times New Roman"/>
                <a:cs typeface="Times New Roman"/>
                <a:sym typeface="Times New Roman"/>
              </a:rPr>
              <a:t>SAP GOAL Number:</a:t>
            </a:r>
            <a:r>
              <a:rPr lang="en-US" sz="1600">
                <a:solidFill>
                  <a:schemeClr val="dk1"/>
                </a:solidFill>
                <a:latin typeface="Times New Roman"/>
                <a:ea typeface="Times New Roman"/>
                <a:cs typeface="Times New Roman"/>
                <a:sym typeface="Times New Roman"/>
              </a:rPr>
              <a:t> 13-SAP130103</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400"/>
              <a:buFont typeface="Arial"/>
              <a:buNone/>
            </a:pPr>
            <a:r>
              <a:rPr lang="en-US" sz="1600">
                <a:solidFill>
                  <a:srgbClr val="202124"/>
                </a:solidFill>
                <a:highlight>
                  <a:schemeClr val="lt1"/>
                </a:highlight>
                <a:latin typeface="Times New Roman"/>
                <a:ea typeface="Times New Roman"/>
                <a:cs typeface="Times New Roman"/>
                <a:sym typeface="Times New Roman"/>
              </a:rPr>
              <a:t>Take urgent action to combat climate change and its impacts </a:t>
            </a:r>
            <a:endParaRPr sz="1600">
              <a:solidFill>
                <a:srgbClr val="202124"/>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400"/>
              <a:buFont typeface="Arial"/>
              <a:buNone/>
            </a:pPr>
            <a:r>
              <a:t/>
            </a:r>
            <a:endParaRPr sz="1600">
              <a:solidFill>
                <a:srgbClr val="202124"/>
              </a:solidFill>
              <a:highlight>
                <a:schemeClr val="lt1"/>
              </a:highlight>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202124"/>
              </a:buClr>
              <a:buSzPts val="1500"/>
              <a:buFont typeface="Times New Roman"/>
              <a:buChar char="●"/>
            </a:pPr>
            <a:r>
              <a:rPr lang="en-US" sz="1500">
                <a:solidFill>
                  <a:srgbClr val="202124"/>
                </a:solidFill>
                <a:highlight>
                  <a:schemeClr val="lt1"/>
                </a:highlight>
                <a:latin typeface="Times New Roman"/>
                <a:ea typeface="Times New Roman"/>
                <a:cs typeface="Times New Roman"/>
                <a:sym typeface="Times New Roman"/>
              </a:rPr>
              <a:t>The earthquake prediction system helps to give warning of potentially damaging earthquakes early enough to allow appropriate response to the disaster, enabling people to minimize loss of life and property.</a:t>
            </a:r>
            <a:endParaRPr sz="1500">
              <a:solidFill>
                <a:srgbClr val="202124"/>
              </a:solidFill>
              <a:highlight>
                <a:schemeClr val="lt1"/>
              </a:highlight>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202124"/>
              </a:buClr>
              <a:buSzPts val="1500"/>
              <a:buFont typeface="Times New Roman"/>
              <a:buChar char="●"/>
            </a:pPr>
            <a:r>
              <a:rPr lang="en-US" sz="1500">
                <a:solidFill>
                  <a:srgbClr val="202124"/>
                </a:solidFill>
                <a:highlight>
                  <a:schemeClr val="lt1"/>
                </a:highlight>
                <a:latin typeface="Times New Roman"/>
                <a:ea typeface="Times New Roman"/>
                <a:cs typeface="Times New Roman"/>
                <a:sym typeface="Times New Roman"/>
              </a:rPr>
              <a:t>We can feed AI systems information from seismic imaging to train them. The AI analyzes the data to learn about the patterns of various earthquakes and can then predict where an earthquake and aftershock might hit.</a:t>
            </a:r>
            <a:endParaRPr sz="1500">
              <a:solidFill>
                <a:srgbClr val="202124"/>
              </a:solidFill>
              <a:highlight>
                <a:schemeClr val="lt1"/>
              </a:highlight>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202124"/>
              </a:buClr>
              <a:buSzPts val="1500"/>
              <a:buFont typeface="Times New Roman"/>
              <a:buChar char="●"/>
            </a:pPr>
            <a:r>
              <a:rPr lang="en-US" sz="1500">
                <a:solidFill>
                  <a:srgbClr val="202124"/>
                </a:solidFill>
                <a:highlight>
                  <a:schemeClr val="lt1"/>
                </a:highlight>
                <a:latin typeface="Times New Roman"/>
                <a:ea typeface="Times New Roman"/>
                <a:cs typeface="Times New Roman"/>
                <a:sym typeface="Times New Roman"/>
              </a:rPr>
              <a:t>Thus it helps to take action to combat natural calamities by providing warnings and  minimize loss.</a:t>
            </a:r>
            <a:endParaRPr sz="1500">
              <a:solidFill>
                <a:srgbClr val="202124"/>
              </a:solidFill>
              <a:highlight>
                <a:schemeClr val="lt1"/>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sz="1600">
              <a:solidFill>
                <a:srgbClr val="202124"/>
              </a:solidFill>
              <a:highlight>
                <a:srgbClr val="FFFFFF"/>
              </a:highlight>
            </a:endParaRPr>
          </a:p>
          <a:p>
            <a:pPr indent="0" lvl="0" marL="0" marR="0" rtl="0" algn="l">
              <a:lnSpc>
                <a:spcPct val="115000"/>
              </a:lnSpc>
              <a:spcBef>
                <a:spcPts val="0"/>
              </a:spcBef>
              <a:spcAft>
                <a:spcPts val="0"/>
              </a:spcAft>
              <a:buClr>
                <a:srgbClr val="000000"/>
              </a:buClr>
              <a:buSzPts val="1400"/>
              <a:buFont typeface="Arial"/>
              <a:buNone/>
            </a:pPr>
            <a:r>
              <a:t/>
            </a:r>
            <a:endParaRPr sz="1600">
              <a:solidFill>
                <a:srgbClr val="695D46"/>
              </a:solidFill>
            </a:endParaRPr>
          </a:p>
        </p:txBody>
      </p:sp>
      <p:sp>
        <p:nvSpPr>
          <p:cNvPr id="126" name="Google Shape;126;p21"/>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27" name="Google Shape;127;p21"/>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28" name="Google Shape;128;p21"/>
          <p:cNvSpPr/>
          <p:nvPr/>
        </p:nvSpPr>
        <p:spPr>
          <a:xfrm>
            <a:off x="1394684" y="884959"/>
            <a:ext cx="57912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F0000"/>
                </a:solidFill>
                <a:latin typeface="Calibri"/>
                <a:ea typeface="Calibri"/>
                <a:cs typeface="Calibri"/>
                <a:sym typeface="Calibri"/>
              </a:rPr>
              <a:t>JUSTIFICATION FOR SDG </a:t>
            </a:r>
            <a:r>
              <a:rPr b="1" lang="en-US" sz="2400">
                <a:solidFill>
                  <a:srgbClr val="FF0000"/>
                </a:solidFill>
                <a:latin typeface="Calibri"/>
                <a:ea typeface="Calibri"/>
                <a:cs typeface="Calibri"/>
                <a:sym typeface="Calibri"/>
              </a:rPr>
              <a:t>NO. AND SAP NO.</a:t>
            </a:r>
            <a:endParaRPr b="1" i="0" sz="2400" u="none" cap="none" strike="noStrike">
              <a:solidFill>
                <a:srgbClr val="FF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464344" y="1545636"/>
            <a:ext cx="8229600" cy="1458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DA1F28"/>
              </a:solidFill>
              <a:latin typeface="Times New Roman"/>
              <a:ea typeface="Times New Roman"/>
              <a:cs typeface="Times New Roman"/>
              <a:sym typeface="Times New Roman"/>
            </a:endParaRPr>
          </a:p>
        </p:txBody>
      </p:sp>
      <p:sp>
        <p:nvSpPr>
          <p:cNvPr id="134" name="Google Shape;134;p22"/>
          <p:cNvSpPr txBox="1"/>
          <p:nvPr/>
        </p:nvSpPr>
        <p:spPr>
          <a:xfrm>
            <a:off x="390700" y="804175"/>
            <a:ext cx="8527200" cy="409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1" sz="1600">
              <a:solidFill>
                <a:srgbClr val="202124"/>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400"/>
              <a:buFont typeface="Arial"/>
              <a:buNone/>
            </a:pPr>
            <a:r>
              <a:t/>
            </a:r>
            <a:endParaRPr b="1" sz="1600">
              <a:solidFill>
                <a:srgbClr val="695D46"/>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sz="1600">
              <a:solidFill>
                <a:srgbClr val="695D46"/>
              </a:solidFill>
            </a:endParaRPr>
          </a:p>
        </p:txBody>
      </p:sp>
      <p:sp>
        <p:nvSpPr>
          <p:cNvPr id="135" name="Google Shape;135;p22"/>
          <p:cNvSpPr txBox="1"/>
          <p:nvPr/>
        </p:nvSpPr>
        <p:spPr>
          <a:xfrm>
            <a:off x="2284650" y="475069"/>
            <a:ext cx="6312300" cy="21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595959"/>
                </a:solidFill>
                <a:latin typeface="Arial"/>
                <a:ea typeface="Arial"/>
                <a:cs typeface="Arial"/>
                <a:sym typeface="Arial"/>
              </a:rPr>
              <a:t>PROJECT WORK-FI</a:t>
            </a:r>
            <a:r>
              <a:rPr b="1" lang="en-US">
                <a:solidFill>
                  <a:srgbClr val="595959"/>
                </a:solidFill>
              </a:rPr>
              <a:t>NAL</a:t>
            </a:r>
            <a:r>
              <a:rPr b="1" i="0" lang="en-US" sz="1400" u="none" cap="none" strike="noStrike">
                <a:solidFill>
                  <a:srgbClr val="595959"/>
                </a:solidFill>
                <a:latin typeface="Arial"/>
                <a:ea typeface="Arial"/>
                <a:cs typeface="Arial"/>
                <a:sym typeface="Arial"/>
              </a:rPr>
              <a:t> REVIEW</a:t>
            </a:r>
            <a:endParaRPr b="1" i="0" sz="1400" u="none" cap="none" strike="noStrike">
              <a:solidFill>
                <a:srgbClr val="595959"/>
              </a:solidFill>
              <a:latin typeface="Arial"/>
              <a:ea typeface="Arial"/>
              <a:cs typeface="Arial"/>
              <a:sym typeface="Arial"/>
            </a:endParaRPr>
          </a:p>
        </p:txBody>
      </p:sp>
      <p:sp>
        <p:nvSpPr>
          <p:cNvPr id="136" name="Google Shape;136;p22"/>
          <p:cNvSpPr txBox="1"/>
          <p:nvPr/>
        </p:nvSpPr>
        <p:spPr>
          <a:xfrm>
            <a:off x="7320050" y="242813"/>
            <a:ext cx="1433400" cy="21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 CS8811</a:t>
            </a:r>
            <a:endParaRPr b="1" i="0" sz="1400" u="none" cap="none" strike="noStrike">
              <a:solidFill>
                <a:srgbClr val="FFFFFF"/>
              </a:solidFill>
              <a:latin typeface="Arial"/>
              <a:ea typeface="Arial"/>
              <a:cs typeface="Arial"/>
              <a:sym typeface="Arial"/>
            </a:endParaRPr>
          </a:p>
        </p:txBody>
      </p:sp>
      <p:sp>
        <p:nvSpPr>
          <p:cNvPr id="137" name="Google Shape;137;p22"/>
          <p:cNvSpPr/>
          <p:nvPr/>
        </p:nvSpPr>
        <p:spPr>
          <a:xfrm>
            <a:off x="297451" y="884950"/>
            <a:ext cx="81879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FF0000"/>
                </a:solidFill>
                <a:latin typeface="Calibri"/>
                <a:ea typeface="Calibri"/>
                <a:cs typeface="Calibri"/>
                <a:sym typeface="Calibri"/>
              </a:rPr>
              <a:t>WORK FLOW DIAGRAM FOR EARTHQUAKE PREDICTION</a:t>
            </a:r>
            <a:endParaRPr b="1" i="0" sz="2400" u="none" cap="none" strike="noStrike">
              <a:solidFill>
                <a:srgbClr val="FF0000"/>
              </a:solidFill>
              <a:latin typeface="Calibri"/>
              <a:ea typeface="Calibri"/>
              <a:cs typeface="Calibri"/>
              <a:sym typeface="Calibri"/>
            </a:endParaRPr>
          </a:p>
        </p:txBody>
      </p:sp>
      <p:pic>
        <p:nvPicPr>
          <p:cNvPr id="138" name="Google Shape;138;p22"/>
          <p:cNvPicPr preferRelativeResize="0"/>
          <p:nvPr/>
        </p:nvPicPr>
        <p:blipFill>
          <a:blip r:embed="rId4">
            <a:alphaModFix/>
          </a:blip>
          <a:stretch>
            <a:fillRect/>
          </a:stretch>
        </p:blipFill>
        <p:spPr>
          <a:xfrm>
            <a:off x="218325" y="1867525"/>
            <a:ext cx="8871951" cy="196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